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27"/>
  </p:notesMasterIdLst>
  <p:sldIdLst>
    <p:sldId id="318" r:id="rId2"/>
    <p:sldId id="257" r:id="rId3"/>
    <p:sldId id="322" r:id="rId4"/>
    <p:sldId id="261" r:id="rId5"/>
    <p:sldId id="313" r:id="rId6"/>
    <p:sldId id="268" r:id="rId7"/>
    <p:sldId id="258" r:id="rId8"/>
    <p:sldId id="264" r:id="rId9"/>
    <p:sldId id="314" r:id="rId10"/>
    <p:sldId id="267" r:id="rId11"/>
    <p:sldId id="300" r:id="rId12"/>
    <p:sldId id="276" r:id="rId13"/>
    <p:sldId id="274" r:id="rId14"/>
    <p:sldId id="275" r:id="rId15"/>
    <p:sldId id="279" r:id="rId16"/>
    <p:sldId id="284" r:id="rId17"/>
    <p:sldId id="285" r:id="rId18"/>
    <p:sldId id="286" r:id="rId19"/>
    <p:sldId id="289" r:id="rId20"/>
    <p:sldId id="311" r:id="rId21"/>
    <p:sldId id="296" r:id="rId22"/>
    <p:sldId id="298" r:id="rId23"/>
    <p:sldId id="290" r:id="rId24"/>
    <p:sldId id="304" r:id="rId25"/>
    <p:sldId id="32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23"/>
    <a:srgbClr val="FFFD7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/>
    <p:restoredTop sz="66245"/>
  </p:normalViewPr>
  <p:slideViewPr>
    <p:cSldViewPr snapToGrid="0" snapToObjects="1" showGuides="1">
      <p:cViewPr varScale="1">
        <p:scale>
          <a:sx n="84" d="100"/>
          <a:sy n="84" d="100"/>
        </p:scale>
        <p:origin x="2688" y="184"/>
      </p:cViewPr>
      <p:guideLst>
        <p:guide orient="horz" pos="2112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50A0E-BB60-DE4D-AED8-6C05908359B3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D4F10-BE10-5F41-8EEE-B5B2A444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7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89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****Proof of Concept****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7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Low-Cost</a:t>
            </a:r>
            <a:r>
              <a:rPr lang="en-US" baseline="0" dirty="0"/>
              <a:t> Software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What do we know? </a:t>
            </a:r>
          </a:p>
          <a:p>
            <a:pPr lvl="1"/>
            <a:r>
              <a:rPr lang="en-US" sz="2200" dirty="0"/>
              <a:t>Accelerometers can only be spoofed at its resonant frequency</a:t>
            </a:r>
          </a:p>
          <a:p>
            <a:pPr lvl="1"/>
            <a:r>
              <a:rPr lang="en-US" sz="2200" dirty="0"/>
              <a:t>Resonant frequencies are known at design time</a:t>
            </a:r>
            <a:endParaRPr lang="en-US" sz="2200" b="1" dirty="0"/>
          </a:p>
          <a:p>
            <a:pPr lvl="0"/>
            <a:endParaRPr lang="en-US" sz="2400" dirty="0">
              <a:sym typeface="Wingdings"/>
            </a:endParaRPr>
          </a:p>
          <a:p>
            <a:pPr lvl="0"/>
            <a:endParaRPr lang="en-US" sz="2400" dirty="0">
              <a:sym typeface="Wingdings"/>
            </a:endParaRPr>
          </a:p>
          <a:p>
            <a:pPr lvl="0"/>
            <a:r>
              <a:rPr lang="en-US" sz="2400" dirty="0">
                <a:sym typeface="Wingdings"/>
              </a:rPr>
              <a:t>F</a:t>
            </a:r>
            <a:r>
              <a:rPr lang="en-US" sz="2400" baseline="-25000" dirty="0">
                <a:sym typeface="Wingdings"/>
              </a:rPr>
              <a:t>s</a:t>
            </a:r>
            <a:r>
              <a:rPr lang="en-US" sz="2400" dirty="0">
                <a:sym typeface="Wingdings"/>
              </a:rPr>
              <a:t> = 2550 Hz  ~ 0.4ms</a:t>
            </a:r>
          </a:p>
          <a:p>
            <a:pPr lvl="0"/>
            <a:r>
              <a:rPr lang="en-US" sz="2400" dirty="0" err="1">
                <a:sym typeface="Wingdings"/>
              </a:rPr>
              <a:t>F</a:t>
            </a:r>
            <a:r>
              <a:rPr lang="en-US" sz="2400" baseline="-25000" dirty="0" err="1">
                <a:sym typeface="Wingdings"/>
              </a:rPr>
              <a:t>res</a:t>
            </a:r>
            <a:r>
              <a:rPr lang="en-US" sz="2400" dirty="0">
                <a:sym typeface="Wingdings"/>
              </a:rPr>
              <a:t> = 5100 Hz  ~ 0.2ms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8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4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4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7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</a:t>
            </a:r>
            <a:r>
              <a:rPr lang="en-US" baseline="0" dirty="0"/>
              <a:t> are devices that measure environmental stimuli and are deployed in 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the following scenario... you are riding along in your car that uses a MEMS accelerometer sensor to autonomously deploy the airbags. </a:t>
            </a:r>
          </a:p>
          <a:p>
            <a:endParaRPr lang="en-US" baseline="0" dirty="0"/>
          </a:p>
          <a:p>
            <a:r>
              <a:rPr lang="en-US" baseline="0" dirty="0"/>
              <a:t>An adversary has taken control of the car's entertainment system and is playing strange acoustic tones. </a:t>
            </a:r>
          </a:p>
          <a:p>
            <a:endParaRPr lang="en-US" dirty="0"/>
          </a:p>
          <a:p>
            <a:r>
              <a:rPr lang="en-US" dirty="0"/>
              <a:t>It turns</a:t>
            </a:r>
            <a:r>
              <a:rPr lang="en-US" baseline="0" dirty="0"/>
              <a:t> out...</a:t>
            </a:r>
          </a:p>
          <a:p>
            <a:endParaRPr lang="en-US" baseline="0" dirty="0"/>
          </a:p>
          <a:p>
            <a:r>
              <a:rPr lang="en-US" baseline="0" dirty="0"/>
              <a:t>.................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main questions I addressed</a:t>
            </a:r>
            <a:r>
              <a:rPr lang="en-US" baseline="0" dirty="0"/>
              <a:t> </a:t>
            </a:r>
            <a:r>
              <a:rPr lang="en-US" dirty="0"/>
              <a:t>in this</a:t>
            </a:r>
            <a:r>
              <a:rPr lang="en-US" baseline="0" dirty="0"/>
              <a:t> research </a:t>
            </a:r>
            <a:r>
              <a:rPr lang="en-US" dirty="0"/>
              <a:t>were: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Can an adversary control the output of a sensor (specifically MEMS accelerometers) and modify the behavior of an autonomous system?</a:t>
            </a:r>
          </a:p>
          <a:p>
            <a:pPr marL="228600" indent="-228600">
              <a:buAutoNum type="arabicPeriod"/>
            </a:pPr>
            <a:r>
              <a:rPr lang="en-US" baseline="0" dirty="0"/>
              <a:t>What can we do to ensure the safety and integrity of cyber-physical systems?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3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5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C00000"/>
                </a:solidFill>
              </a:rPr>
              <a:t>We looked at a sufficient number of devices to notice</a:t>
            </a:r>
            <a:r>
              <a:rPr lang="en-US" sz="1200" baseline="0" dirty="0">
                <a:solidFill>
                  <a:srgbClr val="C00000"/>
                </a:solidFill>
              </a:rPr>
              <a:t> some are and some are NOT vulnerable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 What is the Resonant Frequency?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 How does False Acceleration Manifest Itself?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4F10-BE10-5F41-8EEE-B5B2A444CF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EF8ECBD-2C3B-A14E-BD72-F9CC8EF64120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827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2ECC-6405-8841-ABF3-0532EA5C6FDF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D182-514E-F042-AB81-57920BC38C02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6F7B-FB6D-2649-AC24-9E3751A33E40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9713-FB05-574B-80A1-8444FECE1F1B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0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B8251-2825-8B49-9448-B78919ABF334}" type="datetime1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37CF-EACD-9048-ADFB-DE6867E3BF5E}" type="datetime1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595-ED90-E34C-8779-3ED64F2A9471}" type="datetime1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CAF-CF30-B841-AB76-4D65761403F4}" type="datetime1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8AE1-EB87-5541-9EF1-0B3CC0C1A95A}" type="datetime1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8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3D48-EFC4-6348-BFD7-96CA53C6F1B2}" type="datetime1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5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2CCF89-8524-934B-9B00-A7A385384C2B}" type="datetime1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Trippel et al., MEMS accelerometer security --- Confidential, Manuscript under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72974A6-1725-934F-A423-A194FF201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0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6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trippel@umich.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qr.umich.eecs.edu/walnu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gif"/><Relationship Id="rId5" Type="http://schemas.openxmlformats.org/officeDocument/2006/relationships/image" Target="../media/image17.png"/><Relationship Id="rId10" Type="http://schemas.openxmlformats.org/officeDocument/2006/relationships/image" Target="../media/image21.gif"/><Relationship Id="rId4" Type="http://schemas.openxmlformats.org/officeDocument/2006/relationships/image" Target="../media/image16.png"/><Relationship Id="rId9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2593848"/>
          </a:xfrm>
        </p:spPr>
        <p:txBody>
          <a:bodyPr>
            <a:normAutofit/>
          </a:bodyPr>
          <a:lstStyle/>
          <a:p>
            <a:r>
              <a:rPr lang="en-US" sz="5400" dirty="0"/>
              <a:t>WALNUT: Waging Doubt on the Integrity MEMS Accelerometers with Acoustic Injection Attacks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3757613"/>
            <a:ext cx="9418320" cy="169164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tx1"/>
                </a:solidFill>
              </a:rPr>
              <a:t>Timothy Trippel</a:t>
            </a:r>
            <a:r>
              <a:rPr lang="en-US" sz="2400" dirty="0"/>
              <a:t>, </a:t>
            </a:r>
            <a:r>
              <a:rPr lang="en-US" sz="2400" dirty="0" err="1"/>
              <a:t>Ofir</a:t>
            </a:r>
            <a:r>
              <a:rPr lang="en-US" sz="2400" dirty="0"/>
              <a:t> </a:t>
            </a:r>
            <a:r>
              <a:rPr lang="en-US" sz="2400" dirty="0" err="1"/>
              <a:t>Weisse</a:t>
            </a:r>
            <a:r>
              <a:rPr lang="en-US" sz="2400" dirty="0"/>
              <a:t>, </a:t>
            </a:r>
            <a:r>
              <a:rPr lang="en-US" sz="2400" dirty="0" err="1"/>
              <a:t>Wenyuan</a:t>
            </a:r>
            <a:r>
              <a:rPr lang="en-US" sz="2400" dirty="0"/>
              <a:t> Xu, Peter </a:t>
            </a:r>
            <a:r>
              <a:rPr lang="en-US" sz="2400" dirty="0" err="1"/>
              <a:t>Honeyman</a:t>
            </a:r>
            <a:r>
              <a:rPr lang="en-US" sz="2400" dirty="0"/>
              <a:t>, Kevin Fu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469" y="4711891"/>
            <a:ext cx="1474724" cy="1474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790" y="4711891"/>
            <a:ext cx="1474724" cy="1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54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Controlling the Output of an Accelerometer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10</a:t>
            </a:fld>
            <a:endParaRPr lang="en-US"/>
          </a:p>
        </p:txBody>
      </p:sp>
      <p:pic>
        <p:nvPicPr>
          <p:cNvPr id="7" name="Shape 200"/>
          <p:cNvPicPr preferRelativeResize="0"/>
          <p:nvPr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63" y="1071430"/>
            <a:ext cx="2370635" cy="20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i.ytimg.com/vi/MXtOmifzzpc/maxresdefault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125" r="98229">
                        <a14:foregroundMark x1="56302" y1="42315" x2="56302" y2="42315"/>
                        <a14:foregroundMark x1="59010" y1="55370" x2="59010" y2="55370"/>
                        <a14:foregroundMark x1="54948" y1="59722" x2="54948" y2="59722"/>
                        <a14:foregroundMark x1="55469" y1="48056" x2="55469" y2="48056"/>
                        <a14:foregroundMark x1="55469" y1="52963" x2="55469" y2="52963"/>
                        <a14:foregroundMark x1="69115" y1="48056" x2="69115" y2="48056"/>
                        <a14:foregroundMark x1="70469" y1="60185" x2="70469" y2="60185"/>
                        <a14:foregroundMark x1="68281" y1="67963" x2="68281" y2="67963"/>
                        <a14:foregroundMark x1="64219" y1="75185" x2="64219" y2="75185"/>
                        <a14:foregroundMark x1="67188" y1="30648" x2="67188" y2="30648"/>
                        <a14:foregroundMark x1="67760" y1="35926" x2="67760" y2="35926"/>
                        <a14:foregroundMark x1="69115" y1="40833" x2="69115" y2="40833"/>
                        <a14:foregroundMark x1="69115" y1="44167" x2="69115" y2="44167"/>
                        <a14:foregroundMark x1="69635" y1="51019" x2="69635" y2="51019"/>
                        <a14:foregroundMark x1="68854" y1="54352" x2="68854" y2="54352"/>
                        <a14:foregroundMark x1="66667" y1="62130" x2="66667" y2="62130"/>
                        <a14:foregroundMark x1="80833" y1="65000" x2="80833" y2="65000"/>
                        <a14:foregroundMark x1="80833" y1="51481" x2="80833" y2="51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884906">
            <a:off x="757763" y="483452"/>
            <a:ext cx="2196361" cy="11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8" y="1499616"/>
            <a:ext cx="6062229" cy="10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1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7" y="365760"/>
            <a:ext cx="10453647" cy="1325562"/>
          </a:xfrm>
        </p:spPr>
        <p:txBody>
          <a:bodyPr>
            <a:normAutofit/>
          </a:bodyPr>
          <a:lstStyle/>
          <a:p>
            <a:r>
              <a:rPr lang="en-US" dirty="0"/>
              <a:t>Output Biasing: (1) </a:t>
            </a:r>
            <a:r>
              <a:rPr lang="en-US" i="1" dirty="0"/>
              <a:t>Stabilize Spoofed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3407" y="5073645"/>
            <a:ext cx="4658608" cy="11744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51" y="5073645"/>
            <a:ext cx="4658608" cy="1113060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6200000">
            <a:off x="5494673" y="5172405"/>
            <a:ext cx="505519" cy="976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264456" y="2334151"/>
            <a:ext cx="7739287" cy="1811582"/>
            <a:chOff x="25620" y="3352800"/>
            <a:chExt cx="7739287" cy="181158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567" y="3352800"/>
              <a:ext cx="1560919" cy="1811582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>
              <a:endCxn id="24" idx="1"/>
            </p:cNvCxnSpPr>
            <p:nvPr/>
          </p:nvCxnSpPr>
          <p:spPr>
            <a:xfrm>
              <a:off x="1606812" y="4375199"/>
              <a:ext cx="1458598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4585996" y="4375198"/>
              <a:ext cx="1127498" cy="3546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0725" y="4115879"/>
              <a:ext cx="1286309" cy="518637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065410" y="3731071"/>
              <a:ext cx="1520586" cy="1288255"/>
              <a:chOff x="4670619" y="3859265"/>
              <a:chExt cx="818029" cy="71251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670619" y="3859265"/>
                <a:ext cx="818029" cy="71251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ADC</a:t>
                </a:r>
              </a:p>
            </p:txBody>
          </p:sp>
          <p:pic>
            <p:nvPicPr>
              <p:cNvPr id="28" name="Shape 54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99443" y="4084403"/>
                <a:ext cx="768709" cy="4361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25620" y="4463219"/>
              <a:ext cx="2209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Analog </a:t>
              </a:r>
              <a:r>
                <a:rPr lang="en-US" dirty="0" err="1"/>
                <a:t>Accel</a:t>
              </a:r>
              <a:r>
                <a:rPr lang="en-US" dirty="0"/>
                <a:t>. Signal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76900" y="4552469"/>
              <a:ext cx="2088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Digital </a:t>
              </a:r>
              <a:r>
                <a:rPr lang="en-US" dirty="0" err="1"/>
                <a:t>Accel</a:t>
              </a:r>
              <a:r>
                <a:rPr lang="en-US" dirty="0"/>
                <a:t>. Signal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 rot="19987251">
            <a:off x="4404514" y="2771495"/>
            <a:ext cx="3115533" cy="120032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b="1">
                <a:solidFill>
                  <a:srgbClr val="FF0000"/>
                </a:solidFill>
              </a:rPr>
              <a:t>Nyquist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89" y="6220025"/>
            <a:ext cx="1187958" cy="514299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1255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ning_dc_ali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85009" y="0"/>
            <a:ext cx="13167360" cy="6858000"/>
          </a:xfrm>
          <a:prstGeom prst="rect">
            <a:avLst/>
          </a:prstGeom>
        </p:spPr>
      </p:pic>
      <p:pic>
        <p:nvPicPr>
          <p:cNvPr id="15" name="Picture 2" descr="http://www.dxtra.com/powermate_han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6184" y="3806202"/>
            <a:ext cx="2938798" cy="22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" y="6283525"/>
            <a:ext cx="1187958" cy="514299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grpSp>
        <p:nvGrpSpPr>
          <p:cNvPr id="7" name="Group 6"/>
          <p:cNvGrpSpPr/>
          <p:nvPr/>
        </p:nvGrpSpPr>
        <p:grpSpPr>
          <a:xfrm>
            <a:off x="1315847" y="0"/>
            <a:ext cx="2120841" cy="512630"/>
            <a:chOff x="6767682" y="2970760"/>
            <a:chExt cx="2120841" cy="512630"/>
          </a:xfrm>
        </p:grpSpPr>
        <p:sp>
          <p:nvSpPr>
            <p:cNvPr id="8" name="Left Brace 7"/>
            <p:cNvSpPr/>
            <p:nvPr/>
          </p:nvSpPr>
          <p:spPr>
            <a:xfrm rot="5400000">
              <a:off x="7050106" y="3070378"/>
              <a:ext cx="130588" cy="695435"/>
            </a:xfrm>
            <a:prstGeom prst="leftBrace">
              <a:avLst>
                <a:gd name="adj1" fmla="val 33135"/>
                <a:gd name="adj2" fmla="val 4977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7758631" y="3070377"/>
              <a:ext cx="130587" cy="695435"/>
            </a:xfrm>
            <a:prstGeom prst="leftBrace">
              <a:avLst>
                <a:gd name="adj1" fmla="val 33135"/>
                <a:gd name="adj2" fmla="val 4977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52424" y="311405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b="1" dirty="0"/>
                <a:t>………</a:t>
              </a:r>
              <a:r>
                <a:rPr lang="en-US" b="1" dirty="0"/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73369" y="2974398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83197" y="2970760"/>
              <a:ext cx="292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Biasing: (2) </a:t>
            </a:r>
            <a:r>
              <a:rPr lang="en-US" i="1" dirty="0"/>
              <a:t>Shape Desired Output Signal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439" y="1706870"/>
            <a:ext cx="8161588" cy="1371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72" y="3387033"/>
            <a:ext cx="8161588" cy="1490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607" y="5186211"/>
            <a:ext cx="8097420" cy="1671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8622" y="1806853"/>
            <a:ext cx="3114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Desired Accelerometer </a:t>
            </a:r>
          </a:p>
          <a:p>
            <a:pPr algn="ctr"/>
            <a:r>
              <a:rPr lang="en-US" sz="2400" dirty="0"/>
              <a:t>Output Signal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3319" y="3502564"/>
            <a:ext cx="3684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MEMS Resonant Frequency </a:t>
            </a:r>
          </a:p>
          <a:p>
            <a:pPr algn="ctr"/>
            <a:r>
              <a:rPr lang="en-US" sz="2400" dirty="0"/>
              <a:t>(Carrier Signal)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0433" y="5313806"/>
            <a:ext cx="2750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Modulated Acoustic </a:t>
            </a:r>
          </a:p>
          <a:p>
            <a:pPr algn="ctr"/>
            <a:r>
              <a:rPr lang="en-US" sz="2400" dirty="0"/>
              <a:t>Attack Signal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3380" y="426479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3380" y="246018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+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058" y="2350288"/>
            <a:ext cx="582821" cy="0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61058" y="4132340"/>
            <a:ext cx="582821" cy="0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61058" y="5958056"/>
            <a:ext cx="582821" cy="0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" y="6283525"/>
            <a:ext cx="1187958" cy="514299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13276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5642" y="-128337"/>
            <a:ext cx="13136319" cy="6986337"/>
          </a:xfrm>
        </p:spPr>
      </p:pic>
      <p:grpSp>
        <p:nvGrpSpPr>
          <p:cNvPr id="6" name="Group 5"/>
          <p:cNvGrpSpPr/>
          <p:nvPr/>
        </p:nvGrpSpPr>
        <p:grpSpPr>
          <a:xfrm>
            <a:off x="4016516" y="3590315"/>
            <a:ext cx="7199833" cy="745045"/>
            <a:chOff x="4016516" y="3590315"/>
            <a:chExt cx="7199833" cy="745045"/>
          </a:xfrm>
        </p:grpSpPr>
        <p:sp>
          <p:nvSpPr>
            <p:cNvPr id="35" name="Right Brace 34"/>
            <p:cNvSpPr/>
            <p:nvPr/>
          </p:nvSpPr>
          <p:spPr>
            <a:xfrm rot="16200000">
              <a:off x="4718417" y="3335325"/>
              <a:ext cx="259001" cy="1662804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9917" y="3649896"/>
              <a:ext cx="603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W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43988" y="3617812"/>
              <a:ext cx="465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39912" y="3618091"/>
              <a:ext cx="294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L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68923" y="3590315"/>
              <a:ext cx="489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43201" y="3592831"/>
              <a:ext cx="486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18521" y="360176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</a:p>
          </p:txBody>
        </p:sp>
        <p:sp>
          <p:nvSpPr>
            <p:cNvPr id="42" name="Right Brace 41"/>
            <p:cNvSpPr/>
            <p:nvPr/>
          </p:nvSpPr>
          <p:spPr>
            <a:xfrm rot="16200000">
              <a:off x="7123794" y="3713644"/>
              <a:ext cx="279314" cy="926473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3" name="Right Brace 42"/>
            <p:cNvSpPr/>
            <p:nvPr/>
          </p:nvSpPr>
          <p:spPr>
            <a:xfrm rot="16200000">
              <a:off x="6018343" y="3851280"/>
              <a:ext cx="298134" cy="670025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4" name="Right Brace 43"/>
            <p:cNvSpPr/>
            <p:nvPr/>
          </p:nvSpPr>
          <p:spPr>
            <a:xfrm rot="16200000">
              <a:off x="8223556" y="3593703"/>
              <a:ext cx="342231" cy="1023232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5" name="Right Brace 44"/>
            <p:cNvSpPr/>
            <p:nvPr/>
          </p:nvSpPr>
          <p:spPr>
            <a:xfrm rot="16200000">
              <a:off x="9402648" y="3601725"/>
              <a:ext cx="342231" cy="1023232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6" name="Right Brace 45"/>
            <p:cNvSpPr/>
            <p:nvPr/>
          </p:nvSpPr>
          <p:spPr>
            <a:xfrm rot="16200000">
              <a:off x="10533617" y="3609746"/>
              <a:ext cx="342231" cy="1023232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48600" y="1803402"/>
            <a:ext cx="7167749" cy="930437"/>
            <a:chOff x="4048600" y="1803402"/>
            <a:chExt cx="7167749" cy="930437"/>
          </a:xfrm>
        </p:grpSpPr>
        <p:sp>
          <p:nvSpPr>
            <p:cNvPr id="48" name="Right Brace 47"/>
            <p:cNvSpPr/>
            <p:nvPr/>
          </p:nvSpPr>
          <p:spPr>
            <a:xfrm rot="16200000" flipH="1">
              <a:off x="4755008" y="1096994"/>
              <a:ext cx="249988" cy="1662804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85303" y="1952458"/>
              <a:ext cx="603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W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132124" y="2003626"/>
              <a:ext cx="465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11576" y="2055704"/>
              <a:ext cx="294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72671" y="2076053"/>
              <a:ext cx="489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462991" y="2062527"/>
              <a:ext cx="486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570395" y="208750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</a:p>
          </p:txBody>
        </p:sp>
        <p:sp>
          <p:nvSpPr>
            <p:cNvPr id="55" name="Right Brace 54"/>
            <p:cNvSpPr/>
            <p:nvPr/>
          </p:nvSpPr>
          <p:spPr>
            <a:xfrm rot="16200000" flipH="1">
              <a:off x="7228824" y="1635735"/>
              <a:ext cx="229676" cy="926473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6" name="Right Brace 55"/>
            <p:cNvSpPr/>
            <p:nvPr/>
          </p:nvSpPr>
          <p:spPr>
            <a:xfrm rot="16200000" flipH="1">
              <a:off x="6167251" y="1468550"/>
              <a:ext cx="298114" cy="967817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7" name="Right Brace 56"/>
            <p:cNvSpPr/>
            <p:nvPr/>
          </p:nvSpPr>
          <p:spPr>
            <a:xfrm rot="16200000" flipH="1">
              <a:off x="8356034" y="1583346"/>
              <a:ext cx="269779" cy="1023232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8" name="Right Brace 57"/>
            <p:cNvSpPr/>
            <p:nvPr/>
          </p:nvSpPr>
          <p:spPr>
            <a:xfrm rot="16200000" flipH="1">
              <a:off x="9555179" y="1571315"/>
              <a:ext cx="261757" cy="1023232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59" name="Right Brace 58"/>
            <p:cNvSpPr/>
            <p:nvPr/>
          </p:nvSpPr>
          <p:spPr>
            <a:xfrm rot="16200000" flipH="1">
              <a:off x="10630001" y="1627462"/>
              <a:ext cx="261758" cy="910938"/>
            </a:xfrm>
            <a:prstGeom prst="rightBrace">
              <a:avLst>
                <a:gd name="adj1" fmla="val 8333"/>
                <a:gd name="adj2" fmla="val 50504"/>
              </a:avLst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1872" y="887544"/>
            <a:ext cx="9646760" cy="4041648"/>
          </a:xfrm>
        </p:spPr>
        <p:txBody>
          <a:bodyPr>
            <a:normAutofit/>
          </a:bodyPr>
          <a:lstStyle/>
          <a:p>
            <a:r>
              <a:rPr lang="en-US" sz="6000" dirty="0"/>
              <a:t>Altering System Behavior through its Accelerometer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94416">
            <a:off x="7174830" y="408164"/>
            <a:ext cx="1309778" cy="2467257"/>
          </a:xfrm>
          <a:prstGeom prst="rect">
            <a:avLst/>
          </a:prstGeom>
        </p:spPr>
      </p:pic>
      <p:pic>
        <p:nvPicPr>
          <p:cNvPr id="7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170" y="573215"/>
            <a:ext cx="1768731" cy="18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Galaxy S5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495028" cy="3899051"/>
          </a:xfrm>
        </p:spPr>
        <p:txBody>
          <a:bodyPr>
            <a:normAutofit/>
          </a:bodyPr>
          <a:lstStyle/>
          <a:p>
            <a:r>
              <a:rPr lang="en-US" sz="2400" i="1" dirty="0"/>
              <a:t>Smartphone is ideal target </a:t>
            </a:r>
            <a:r>
              <a:rPr lang="en-US" sz="2400" i="1" dirty="0">
                <a:sym typeface="Wingdings"/>
              </a:rPr>
              <a:t> speaker and accelerometer COLOCATED!</a:t>
            </a:r>
            <a:endParaRPr lang="en-US" sz="2400" i="1" dirty="0"/>
          </a:p>
          <a:p>
            <a:r>
              <a:rPr lang="en-US" sz="2400" dirty="0"/>
              <a:t>Phone application uses accelerometer to maneuver an RC car</a:t>
            </a:r>
          </a:p>
          <a:p>
            <a:pPr lvl="1"/>
            <a:r>
              <a:rPr lang="en-US" sz="2200" b="1" dirty="0"/>
              <a:t>Application</a:t>
            </a:r>
            <a:r>
              <a:rPr lang="en-US" sz="2200" dirty="0"/>
              <a:t>: </a:t>
            </a:r>
            <a:r>
              <a:rPr lang="en-US" sz="2200" dirty="0" err="1"/>
              <a:t>iSpy</a:t>
            </a:r>
            <a:r>
              <a:rPr lang="en-US" sz="2200" dirty="0"/>
              <a:t> Toys</a:t>
            </a:r>
          </a:p>
          <a:p>
            <a:pPr lvl="1"/>
            <a:r>
              <a:rPr lang="en-US" sz="2200" b="1" dirty="0"/>
              <a:t>Accelerometer</a:t>
            </a:r>
            <a:r>
              <a:rPr lang="en-US" sz="2200" dirty="0"/>
              <a:t>: MPU6500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7284" y="3957354"/>
            <a:ext cx="5427986" cy="2206935"/>
            <a:chOff x="5216201" y="574621"/>
            <a:chExt cx="6233720" cy="2589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6201" y="981484"/>
              <a:ext cx="1695666" cy="17822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983" y="1038744"/>
              <a:ext cx="1796816" cy="16688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6902" y="1195171"/>
              <a:ext cx="2063019" cy="135673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16201" y="2763716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1g = Backward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0307" y="2763716"/>
              <a:ext cx="1362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/>
                <a:t>0.3g = Stop</a:t>
              </a:r>
              <a:endParaRPr lang="en-US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57053" y="2763716"/>
              <a:ext cx="1565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0g = Forward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4016" y="574621"/>
              <a:ext cx="5942598" cy="505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Orientation of Phone X-axis vs. Car Actions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186786" y="1576033"/>
              <a:ext cx="500473" cy="988693"/>
              <a:chOff x="3532849" y="1444598"/>
              <a:chExt cx="500473" cy="988693"/>
            </a:xfrm>
          </p:grpSpPr>
          <p:sp>
            <p:nvSpPr>
              <p:cNvPr id="21" name="Down Arrow 20"/>
              <p:cNvSpPr/>
              <p:nvPr/>
            </p:nvSpPr>
            <p:spPr>
              <a:xfrm>
                <a:off x="3532849" y="1444598"/>
                <a:ext cx="500473" cy="988693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3414401" y="1629778"/>
                <a:ext cx="7396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X-axis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3245571">
              <a:off x="8014457" y="1381914"/>
              <a:ext cx="500473" cy="988693"/>
              <a:chOff x="3532849" y="1444598"/>
              <a:chExt cx="500473" cy="988693"/>
            </a:xfrm>
          </p:grpSpPr>
          <p:sp>
            <p:nvSpPr>
              <p:cNvPr id="19" name="Down Arrow 18"/>
              <p:cNvSpPr/>
              <p:nvPr/>
            </p:nvSpPr>
            <p:spPr>
              <a:xfrm>
                <a:off x="3532849" y="1444598"/>
                <a:ext cx="500473" cy="988693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3414401" y="1629778"/>
                <a:ext cx="739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X-axis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0168174" y="979518"/>
              <a:ext cx="500473" cy="988693"/>
              <a:chOff x="3532849" y="1444598"/>
              <a:chExt cx="500473" cy="988693"/>
            </a:xfrm>
          </p:grpSpPr>
          <p:sp>
            <p:nvSpPr>
              <p:cNvPr id="17" name="Down Arrow 16"/>
              <p:cNvSpPr/>
              <p:nvPr/>
            </p:nvSpPr>
            <p:spPr>
              <a:xfrm>
                <a:off x="3532849" y="1444598"/>
                <a:ext cx="500473" cy="988693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414401" y="1629778"/>
                <a:ext cx="739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X-axis</a:t>
                </a: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8697378" y="4296146"/>
            <a:ext cx="1305813" cy="1570790"/>
            <a:chOff x="8162392" y="4085042"/>
            <a:chExt cx="1305813" cy="157079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2392" y="4121526"/>
              <a:ext cx="1305813" cy="153430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257667" y="5147685"/>
              <a:ext cx="1170073" cy="369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RC Car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9540" y="4085042"/>
              <a:ext cx="628789" cy="611907"/>
            </a:xfrm>
            <a:prstGeom prst="rect">
              <a:avLst/>
            </a:prstGeom>
          </p:spPr>
        </p:pic>
      </p:grpSp>
      <p:sp>
        <p:nvSpPr>
          <p:cNvPr id="59" name="Down Arrow 58"/>
          <p:cNvSpPr/>
          <p:nvPr/>
        </p:nvSpPr>
        <p:spPr>
          <a:xfrm rot="16200000">
            <a:off x="7358527" y="4122620"/>
            <a:ext cx="461636" cy="18525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643042" y="4840183"/>
            <a:ext cx="1680825" cy="36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Car Commands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19280" y="4006650"/>
            <a:ext cx="5969274" cy="2206935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i="1" dirty="0"/>
              <a:t>Spoof </a:t>
            </a:r>
            <a:r>
              <a:rPr lang="en-US" sz="2600" i="1"/>
              <a:t>Phone Orientation with Acoustics!</a:t>
            </a:r>
            <a:endParaRPr lang="en-US" sz="2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Galaxy S5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432453" y="2142090"/>
            <a:ext cx="8962831" cy="3897761"/>
            <a:chOff x="5218390" y="3787816"/>
            <a:chExt cx="6400765" cy="29225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945816" y="2878040"/>
              <a:ext cx="2741474" cy="460520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390" y="3827369"/>
              <a:ext cx="1377660" cy="166338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3224" y="5512428"/>
              <a:ext cx="1460363" cy="119795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318907" y="4939857"/>
              <a:ext cx="1234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RC Car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2326" y="3913359"/>
              <a:ext cx="1254906" cy="126728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836315" y="5770316"/>
              <a:ext cx="2631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Samsung Galaxy </a:t>
              </a:r>
              <a:r>
                <a:rPr lang="en-US" sz="2400" b="1" dirty="0">
                  <a:solidFill>
                    <a:schemeClr val="bg1"/>
                  </a:solidFill>
                </a:rPr>
                <a:t>S5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2341" y="3787816"/>
              <a:ext cx="663386" cy="663386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 rot="5400000">
              <a:off x="7037100" y="3586786"/>
              <a:ext cx="500473" cy="2195349"/>
              <a:chOff x="3532849" y="1322771"/>
              <a:chExt cx="500473" cy="1110520"/>
            </a:xfrm>
          </p:grpSpPr>
          <p:sp>
            <p:nvSpPr>
              <p:cNvPr id="32" name="Down Arrow 31"/>
              <p:cNvSpPr/>
              <p:nvPr/>
            </p:nvSpPr>
            <p:spPr>
              <a:xfrm>
                <a:off x="3532849" y="1444598"/>
                <a:ext cx="500473" cy="988693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16200000">
                <a:off x="3373842" y="1571231"/>
                <a:ext cx="897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Car Commands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3956369">
              <a:off x="6917949" y="4503539"/>
              <a:ext cx="500473" cy="2179671"/>
              <a:chOff x="3532849" y="1435568"/>
              <a:chExt cx="500473" cy="997723"/>
            </a:xfrm>
          </p:grpSpPr>
          <p:sp>
            <p:nvSpPr>
              <p:cNvPr id="30" name="Down Arrow 29"/>
              <p:cNvSpPr/>
              <p:nvPr/>
            </p:nvSpPr>
            <p:spPr>
              <a:xfrm>
                <a:off x="3532849" y="1444598"/>
                <a:ext cx="500473" cy="988693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3323678" y="1737305"/>
                <a:ext cx="903479" cy="300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bg1"/>
                    </a:solidFill>
                  </a:rPr>
                  <a:t>Accelerometer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Readings</a:t>
                </a: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Galaxy S5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1" y="1691322"/>
            <a:ext cx="9368590" cy="4970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1872" y="887544"/>
            <a:ext cx="9646760" cy="4041648"/>
          </a:xfrm>
        </p:spPr>
        <p:txBody>
          <a:bodyPr>
            <a:normAutofit/>
          </a:bodyPr>
          <a:lstStyle/>
          <a:p>
            <a:r>
              <a:rPr lang="en-US" sz="6000" dirty="0"/>
              <a:t>Defending Accelerometers Against Acoustic Attacks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Drive Autonomous Systems</a:t>
            </a:r>
          </a:p>
        </p:txBody>
      </p:sp>
      <p:pic>
        <p:nvPicPr>
          <p:cNvPr id="4" name="Shape 6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557" y="2122151"/>
            <a:ext cx="3504222" cy="151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346" y="2053539"/>
            <a:ext cx="2202824" cy="15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819" y="4709132"/>
            <a:ext cx="2138501" cy="18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http://goodtogoinsurance.org/wp-content/uploads/2016/04/airba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01" y="4001294"/>
            <a:ext cx="4857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d1evvto86t5vms.cloudfront.net/news/wp-content/uploads/images/2013/01/ESP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1726" y="1983706"/>
            <a:ext cx="2044089" cy="25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711366">
            <a:off x="1801862" y="3614416"/>
            <a:ext cx="8675132" cy="1077218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6400" b="1" u="sng" dirty="0">
                <a:solidFill>
                  <a:srgbClr val="FF0000"/>
                </a:solidFill>
              </a:rPr>
              <a:t>Should we trust sensors?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241" y="3906155"/>
            <a:ext cx="3353995" cy="28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Defending Against the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86" y="3260738"/>
            <a:ext cx="8725731" cy="185309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1795017" y="3751214"/>
            <a:ext cx="196769" cy="585970"/>
          </a:xfrm>
          <a:prstGeom prst="leftBrace">
            <a:avLst>
              <a:gd name="adj1" fmla="val 13333"/>
              <a:gd name="adj2" fmla="val 5126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1795017" y="4432522"/>
            <a:ext cx="196769" cy="585970"/>
          </a:xfrm>
          <a:prstGeom prst="leftBrace">
            <a:avLst>
              <a:gd name="adj1" fmla="val 13333"/>
              <a:gd name="adj2" fmla="val 51266"/>
            </a:avLst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917" y="3818122"/>
            <a:ext cx="1305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</a:rPr>
              <a:t>Hardware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442" y="4488797"/>
            <a:ext cx="1213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432FF"/>
                </a:solidFill>
              </a:rPr>
              <a:t>Software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684" y="2446048"/>
            <a:ext cx="1881819" cy="814690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849" y="2446048"/>
            <a:ext cx="1624321" cy="814690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3" name="Rectangle 2"/>
          <p:cNvSpPr/>
          <p:nvPr/>
        </p:nvSpPr>
        <p:spPr>
          <a:xfrm>
            <a:off x="6130677" y="4056049"/>
            <a:ext cx="2233834" cy="3036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30678" y="3734021"/>
            <a:ext cx="2233834" cy="303619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Increase Difficulty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1838" y="3739778"/>
            <a:ext cx="2263515" cy="303619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Increase Difficulty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72006" y="4056048"/>
            <a:ext cx="2263515" cy="3036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30677" y="4378076"/>
            <a:ext cx="2233834" cy="303619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Increase Difficulty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30677" y="4703624"/>
            <a:ext cx="2233834" cy="303619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Increase Difficulty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72006" y="4377522"/>
            <a:ext cx="2263515" cy="303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Benefit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72006" y="4698996"/>
            <a:ext cx="2263515" cy="3082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Benefit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64511" y="2375410"/>
            <a:ext cx="2280841" cy="2643082"/>
          </a:xfrm>
          <a:prstGeom prst="rect">
            <a:avLst/>
          </a:prstGeom>
          <a:solidFill>
            <a:schemeClr val="accent1">
              <a:alpha val="90000"/>
            </a:schemeClr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071688" y="4686300"/>
            <a:ext cx="6292822" cy="332192"/>
          </a:xfrm>
          <a:prstGeom prst="rect">
            <a:avLst/>
          </a:prstGeom>
          <a:solidFill>
            <a:schemeClr val="accent1">
              <a:alpha val="90000"/>
            </a:schemeClr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069353" y="3723855"/>
            <a:ext cx="6292822" cy="649615"/>
          </a:xfrm>
          <a:prstGeom prst="rect">
            <a:avLst/>
          </a:prstGeom>
          <a:solidFill>
            <a:schemeClr val="accent1">
              <a:alpha val="90000"/>
            </a:schemeClr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774426"/>
            <a:ext cx="9147402" cy="1095842"/>
          </a:xfrm>
        </p:spPr>
        <p:txBody>
          <a:bodyPr>
            <a:normAutofit/>
          </a:bodyPr>
          <a:lstStyle/>
          <a:p>
            <a:r>
              <a:rPr lang="en-US" sz="2400" dirty="0"/>
              <a:t>Destroy predictability of sampling regime</a:t>
            </a:r>
          </a:p>
          <a:p>
            <a:r>
              <a:rPr lang="en-US" sz="2400" dirty="0">
                <a:sym typeface="Wingdings"/>
              </a:rPr>
              <a:t>Add random delay (</a:t>
            </a:r>
            <a:r>
              <a:rPr lang="en-US" sz="2400" dirty="0" err="1">
                <a:sym typeface="Wingdings"/>
              </a:rPr>
              <a:t>w.r.t</a:t>
            </a:r>
            <a:r>
              <a:rPr lang="en-US" sz="2400" dirty="0">
                <a:sym typeface="Wingdings"/>
              </a:rPr>
              <a:t>. </a:t>
            </a:r>
            <a:r>
              <a:rPr lang="en-US" sz="2400" dirty="0" err="1">
                <a:sym typeface="Wingdings"/>
              </a:rPr>
              <a:t>F</a:t>
            </a:r>
            <a:r>
              <a:rPr lang="en-US" sz="2400" baseline="-25000" dirty="0" err="1">
                <a:sym typeface="Wingdings"/>
              </a:rPr>
              <a:t>res</a:t>
            </a:r>
            <a:r>
              <a:rPr lang="en-US" sz="2400" dirty="0">
                <a:sym typeface="Wingdings"/>
              </a:rPr>
              <a:t>) to beginning of each sampling interval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074" y="5339803"/>
            <a:ext cx="3505200" cy="832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062" y="5114626"/>
            <a:ext cx="7050269" cy="174442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flipH="1">
            <a:off x="5129269" y="4699352"/>
            <a:ext cx="469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Randomized Sampling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043" y="3086472"/>
            <a:ext cx="10993652" cy="1612880"/>
            <a:chOff x="299188" y="3090483"/>
            <a:chExt cx="10993652" cy="16128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4232" y="3528952"/>
              <a:ext cx="4658608" cy="11744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676" y="3528952"/>
              <a:ext cx="4658608" cy="1113060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 rot="16200000">
              <a:off x="5675498" y="3813456"/>
              <a:ext cx="505519" cy="9768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299188" y="3090483"/>
              <a:ext cx="5378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Step 1: </a:t>
              </a:r>
              <a:r>
                <a:rPr lang="en-US" sz="2400" dirty="0"/>
                <a:t>Stabilize Spoofed Measurements</a:t>
              </a:r>
            </a:p>
          </p:txBody>
        </p:sp>
        <p:pic>
          <p:nvPicPr>
            <p:cNvPr id="13" name="Picture 2" descr="http://www.dxtra.com/powermate_hand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813" y="3152095"/>
              <a:ext cx="1126082" cy="846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767682" y="2970760"/>
            <a:ext cx="4244853" cy="632000"/>
            <a:chOff x="6767682" y="2970760"/>
            <a:chExt cx="4244853" cy="632000"/>
          </a:xfrm>
        </p:grpSpPr>
        <p:sp>
          <p:nvSpPr>
            <p:cNvPr id="14" name="Left Brace 13"/>
            <p:cNvSpPr/>
            <p:nvPr/>
          </p:nvSpPr>
          <p:spPr>
            <a:xfrm rot="5400000">
              <a:off x="7050106" y="3070378"/>
              <a:ext cx="130588" cy="695435"/>
            </a:xfrm>
            <a:prstGeom prst="leftBrace">
              <a:avLst>
                <a:gd name="adj1" fmla="val 33135"/>
                <a:gd name="adj2" fmla="val 4977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/>
            <p:cNvSpPr/>
            <p:nvPr/>
          </p:nvSpPr>
          <p:spPr>
            <a:xfrm rot="5400000">
              <a:off x="7758631" y="3070377"/>
              <a:ext cx="130587" cy="695435"/>
            </a:xfrm>
            <a:prstGeom prst="leftBrace">
              <a:avLst>
                <a:gd name="adj1" fmla="val 33135"/>
                <a:gd name="adj2" fmla="val 4977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5400000">
              <a:off x="10599524" y="3101037"/>
              <a:ext cx="130587" cy="695435"/>
            </a:xfrm>
            <a:prstGeom prst="leftBrace">
              <a:avLst>
                <a:gd name="adj1" fmla="val 33135"/>
                <a:gd name="adj2" fmla="val 4977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89781" y="323342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b="1" dirty="0"/>
                <a:t>………</a:t>
              </a:r>
              <a:r>
                <a:rPr lang="en-US" b="1" dirty="0"/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73369" y="2974398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83197" y="2970760"/>
              <a:ext cx="292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12816" y="3009958"/>
              <a:ext cx="292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58749" y="2958060"/>
            <a:ext cx="4367381" cy="645264"/>
            <a:chOff x="6552873" y="771610"/>
            <a:chExt cx="4367381" cy="645264"/>
          </a:xfrm>
        </p:grpSpPr>
        <p:grpSp>
          <p:nvGrpSpPr>
            <p:cNvPr id="25" name="Group 24"/>
            <p:cNvGrpSpPr/>
            <p:nvPr/>
          </p:nvGrpSpPr>
          <p:grpSpPr>
            <a:xfrm>
              <a:off x="6552873" y="776607"/>
              <a:ext cx="4244853" cy="640267"/>
              <a:chOff x="6767682" y="2962493"/>
              <a:chExt cx="4244853" cy="640267"/>
            </a:xfrm>
          </p:grpSpPr>
          <p:sp>
            <p:nvSpPr>
              <p:cNvPr id="26" name="Left Brace 25"/>
              <p:cNvSpPr/>
              <p:nvPr/>
            </p:nvSpPr>
            <p:spPr>
              <a:xfrm rot="5400000">
                <a:off x="7050106" y="3070378"/>
                <a:ext cx="130588" cy="695435"/>
              </a:xfrm>
              <a:prstGeom prst="leftBrace">
                <a:avLst>
                  <a:gd name="adj1" fmla="val 33135"/>
                  <a:gd name="adj2" fmla="val 49779"/>
                </a:avLst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Left Brace 26"/>
              <p:cNvSpPr/>
              <p:nvPr/>
            </p:nvSpPr>
            <p:spPr>
              <a:xfrm rot="5400000">
                <a:off x="7758631" y="3070377"/>
                <a:ext cx="130587" cy="695435"/>
              </a:xfrm>
              <a:prstGeom prst="leftBrace">
                <a:avLst>
                  <a:gd name="adj1" fmla="val 33135"/>
                  <a:gd name="adj2" fmla="val 49779"/>
                </a:avLst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Left Brace 27"/>
              <p:cNvSpPr/>
              <p:nvPr/>
            </p:nvSpPr>
            <p:spPr>
              <a:xfrm rot="5400000">
                <a:off x="10599524" y="3101037"/>
                <a:ext cx="130587" cy="695435"/>
              </a:xfrm>
              <a:prstGeom prst="leftBrace">
                <a:avLst>
                  <a:gd name="adj1" fmla="val 33135"/>
                  <a:gd name="adj2" fmla="val 49779"/>
                </a:avLst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789781" y="3233428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b="1" dirty="0"/>
                  <a:t>………</a:t>
                </a:r>
                <a:r>
                  <a:rPr lang="en-US" b="1" dirty="0"/>
                  <a:t>.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870791" y="2962493"/>
                <a:ext cx="728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t+r</a:t>
                </a:r>
                <a:r>
                  <a:rPr lang="en-US" sz="2400" b="1" baseline="-25000" dirty="0"/>
                  <a:t>1</a:t>
                </a:r>
                <a:r>
                  <a:rPr lang="en-US" sz="2400" b="1" dirty="0"/>
                  <a:t>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359848" y="771610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t+r</a:t>
              </a:r>
              <a:r>
                <a:rPr lang="en-US" sz="2400" b="1" baseline="-25000" dirty="0"/>
                <a:t>2</a:t>
              </a:r>
              <a:r>
                <a:rPr lang="en-US" sz="24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5758" y="816709"/>
              <a:ext cx="73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t+r</a:t>
              </a:r>
              <a:r>
                <a:rPr lang="en-US" sz="2400" b="1" baseline="-25000" dirty="0" err="1"/>
                <a:t>n</a:t>
              </a:r>
              <a:r>
                <a:rPr lang="en-US" sz="24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5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800" y="0"/>
            <a:ext cx="1316735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1"/>
            <a:ext cx="9692641" cy="2527300"/>
          </a:xfrm>
        </p:spPr>
        <p:txBody>
          <a:bodyPr>
            <a:normAutofit/>
          </a:bodyPr>
          <a:lstStyle/>
          <a:p>
            <a:r>
              <a:rPr lang="en-US" sz="2400" dirty="0"/>
              <a:t>Found </a:t>
            </a:r>
            <a:r>
              <a:rPr lang="en-US" sz="2400" b="1" dirty="0"/>
              <a:t>85% </a:t>
            </a:r>
            <a:r>
              <a:rPr lang="en-US" sz="2400" dirty="0"/>
              <a:t>MEMS accelerometers models affected by acoustics</a:t>
            </a:r>
          </a:p>
          <a:p>
            <a:r>
              <a:rPr lang="en-US" sz="2400" dirty="0"/>
              <a:t>Spoofed sensor data can be </a:t>
            </a:r>
            <a:r>
              <a:rPr lang="en-US" sz="2400" b="1" dirty="0"/>
              <a:t>controlled</a:t>
            </a:r>
            <a:r>
              <a:rPr lang="en-US" sz="2400" dirty="0"/>
              <a:t> by an adversary</a:t>
            </a:r>
          </a:p>
          <a:p>
            <a:r>
              <a:rPr lang="en-US" sz="2400" dirty="0"/>
              <a:t>Adversaries can control </a:t>
            </a:r>
            <a:r>
              <a:rPr lang="en-US" sz="2400" b="1" dirty="0"/>
              <a:t>autonomous</a:t>
            </a:r>
            <a:r>
              <a:rPr lang="en-US" sz="2400" dirty="0"/>
              <a:t> </a:t>
            </a:r>
            <a:r>
              <a:rPr lang="en-US" sz="2400" b="1" dirty="0"/>
              <a:t>systems</a:t>
            </a:r>
          </a:p>
          <a:p>
            <a:r>
              <a:rPr lang="en-US" sz="2400" dirty="0"/>
              <a:t>Demonstrated how to </a:t>
            </a:r>
            <a:r>
              <a:rPr lang="en-US" sz="2400" b="1" dirty="0"/>
              <a:t>mitigate</a:t>
            </a:r>
            <a:r>
              <a:rPr lang="en-US" sz="2400" dirty="0"/>
              <a:t> acoustic attacks on MEMS accelerometers</a:t>
            </a:r>
          </a:p>
          <a:p>
            <a:endParaRPr lang="en-US" sz="24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743" y="4940300"/>
            <a:ext cx="10292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>
                <a:solidFill>
                  <a:srgbClr val="FF0000"/>
                </a:solidFill>
              </a:rPr>
              <a:t>Need to have security in mind when designing sensor hardware</a:t>
            </a:r>
          </a:p>
        </p:txBody>
      </p:sp>
    </p:spTree>
    <p:extLst>
      <p:ext uri="{BB962C8B-B14F-4D97-AF65-F5344CB8AC3E}">
        <p14:creationId xmlns:p14="http://schemas.microsoft.com/office/powerpoint/2010/main" val="65950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512" y="2463798"/>
            <a:ext cx="8595360" cy="3784601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Tim Trippel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4400" dirty="0">
                <a:hlinkClick r:id="rId3"/>
              </a:rPr>
              <a:t>trippel@umich.edu</a:t>
            </a:r>
            <a:endParaRPr lang="en-US" sz="44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44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4400" dirty="0"/>
              <a:t>For demo videos please visit: </a:t>
            </a:r>
            <a:r>
              <a:rPr lang="en-US" sz="4400" dirty="0">
                <a:hlinkClick r:id="rId4"/>
              </a:rPr>
              <a:t>https://spqr.umich.eecs.edu/walnut</a:t>
            </a:r>
            <a:endParaRPr lang="en-US" sz="44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Disclosure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799"/>
            <a:ext cx="9868091" cy="493712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Notified all affected </a:t>
            </a:r>
            <a:r>
              <a:rPr lang="en-US" sz="2400" b="1" dirty="0"/>
              <a:t>semiconductor manufactures</a:t>
            </a:r>
          </a:p>
          <a:p>
            <a:pPr lvl="1"/>
            <a:r>
              <a:rPr lang="en-US" sz="2000" dirty="0"/>
              <a:t>Analog Devices</a:t>
            </a:r>
          </a:p>
          <a:p>
            <a:pPr lvl="1"/>
            <a:r>
              <a:rPr lang="en-US" sz="2000" dirty="0"/>
              <a:t>Bosch PSIRT</a:t>
            </a:r>
          </a:p>
          <a:p>
            <a:pPr lvl="1"/>
            <a:r>
              <a:rPr lang="en-US" sz="2000" dirty="0" err="1"/>
              <a:t>InvenSense</a:t>
            </a:r>
            <a:endParaRPr lang="en-US" sz="2000" dirty="0"/>
          </a:p>
          <a:p>
            <a:pPr lvl="1"/>
            <a:r>
              <a:rPr lang="en-US" sz="2000" dirty="0"/>
              <a:t>STMicroelectronics</a:t>
            </a:r>
          </a:p>
          <a:p>
            <a:pPr lvl="1"/>
            <a:r>
              <a:rPr lang="en-US" sz="2000" dirty="0"/>
              <a:t>Murata</a:t>
            </a:r>
          </a:p>
          <a:p>
            <a:r>
              <a:rPr lang="en-US" sz="2400" dirty="0"/>
              <a:t>Notified </a:t>
            </a:r>
            <a:r>
              <a:rPr lang="en-US" sz="2400" b="1" dirty="0"/>
              <a:t>U.S. Department of Homeland Security ICS-CERT</a:t>
            </a:r>
            <a:r>
              <a:rPr lang="en-US" sz="2400" dirty="0"/>
              <a:t> to coordinate disclosure with affected device manufactures</a:t>
            </a:r>
          </a:p>
          <a:p>
            <a:r>
              <a:rPr lang="en-US" sz="2400" dirty="0"/>
              <a:t>Notified </a:t>
            </a:r>
            <a:r>
              <a:rPr lang="en-US" sz="2400" b="1" dirty="0"/>
              <a:t>device manufactures</a:t>
            </a:r>
          </a:p>
          <a:p>
            <a:pPr lvl="1"/>
            <a:r>
              <a:rPr lang="en-US" sz="2200" dirty="0"/>
              <a:t>Fitbit</a:t>
            </a:r>
          </a:p>
          <a:p>
            <a:pPr lvl="1"/>
            <a:r>
              <a:rPr lang="en-US" sz="2200" dirty="0"/>
              <a:t>Samsung</a:t>
            </a:r>
          </a:p>
          <a:p>
            <a:r>
              <a:rPr lang="en-US" sz="2400" dirty="0"/>
              <a:t>See project website for more details (https://</a:t>
            </a:r>
            <a:r>
              <a:rPr lang="en-US" sz="2400" dirty="0" err="1"/>
              <a:t>spqr.eecs.umich.edu</a:t>
            </a:r>
            <a:r>
              <a:rPr lang="en-US" sz="2400" dirty="0"/>
              <a:t>/walnut)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1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Adversary?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https://i.ytimg.com/vi/MXtOmifzzpc/maxresdefaul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125" r="98229">
                        <a14:foregroundMark x1="56302" y1="42315" x2="56302" y2="42315"/>
                        <a14:foregroundMark x1="59010" y1="55370" x2="59010" y2="55370"/>
                        <a14:foregroundMark x1="54948" y1="59722" x2="54948" y2="59722"/>
                        <a14:foregroundMark x1="55469" y1="48056" x2="55469" y2="48056"/>
                        <a14:foregroundMark x1="55469" y1="52963" x2="55469" y2="52963"/>
                        <a14:foregroundMark x1="69115" y1="48056" x2="69115" y2="48056"/>
                        <a14:foregroundMark x1="70469" y1="60185" x2="70469" y2="60185"/>
                        <a14:foregroundMark x1="68281" y1="67963" x2="68281" y2="67963"/>
                        <a14:foregroundMark x1="64219" y1="75185" x2="64219" y2="75185"/>
                        <a14:foregroundMark x1="67188" y1="30648" x2="67188" y2="30648"/>
                        <a14:foregroundMark x1="67760" y1="35926" x2="67760" y2="35926"/>
                        <a14:foregroundMark x1="69115" y1="40833" x2="69115" y2="40833"/>
                        <a14:foregroundMark x1="69115" y1="44167" x2="69115" y2="44167"/>
                        <a14:foregroundMark x1="69635" y1="51019" x2="69635" y2="51019"/>
                        <a14:foregroundMark x1="68854" y1="54352" x2="68854" y2="54352"/>
                        <a14:foregroundMark x1="66667" y1="62130" x2="66667" y2="62130"/>
                        <a14:foregroundMark x1="80833" y1="65000" x2="80833" y2="65000"/>
                        <a14:foregroundMark x1="80833" y1="51481" x2="80833" y2="51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40" y="2591792"/>
            <a:ext cx="3052976" cy="163459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728695" y="694531"/>
            <a:ext cx="5391409" cy="5774531"/>
            <a:chOff x="3897515" y="495300"/>
            <a:chExt cx="6362700" cy="6362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7515" y="495300"/>
              <a:ext cx="6362700" cy="6362700"/>
            </a:xfrm>
            <a:prstGeom prst="rect">
              <a:avLst/>
            </a:prstGeom>
          </p:spPr>
        </p:pic>
        <p:pic>
          <p:nvPicPr>
            <p:cNvPr id="6" name="Shape 200"/>
            <p:cNvPicPr preferRelativeResize="0"/>
            <p:nvPr/>
          </p:nvPicPr>
          <p:blipFill>
            <a:blip r:embed="rId6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83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393832">
              <a:off x="6519384" y="2650506"/>
              <a:ext cx="1118960" cy="14045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Explosion 2 7"/>
          <p:cNvSpPr/>
          <p:nvPr/>
        </p:nvSpPr>
        <p:spPr>
          <a:xfrm>
            <a:off x="4234443" y="5126858"/>
            <a:ext cx="3106536" cy="1537749"/>
          </a:xfrm>
          <a:prstGeom prst="irregularSeal2">
            <a:avLst/>
          </a:prstGeom>
          <a:gradFill flip="none" rotWithShape="1">
            <a:gsLst>
              <a:gs pos="0">
                <a:srgbClr val="C00000"/>
              </a:gs>
              <a:gs pos="40000">
                <a:srgbClr val="FF0000"/>
              </a:gs>
              <a:gs pos="60000">
                <a:srgbClr val="FF7523"/>
              </a:gs>
              <a:gs pos="77000">
                <a:srgbClr val="FFFF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2044909">
            <a:off x="5978831" y="4182438"/>
            <a:ext cx="914400" cy="1474184"/>
          </a:xfrm>
          <a:prstGeom prst="downArrow">
            <a:avLst>
              <a:gd name="adj1" fmla="val 41541"/>
              <a:gd name="adj2" fmla="val 415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Quad Arrow 12"/>
          <p:cNvSpPr/>
          <p:nvPr/>
        </p:nvSpPr>
        <p:spPr>
          <a:xfrm>
            <a:off x="3057986" y="3928692"/>
            <a:ext cx="2827177" cy="2755900"/>
          </a:xfrm>
          <a:prstGeom prst="quadArrow">
            <a:avLst>
              <a:gd name="adj1" fmla="val 15127"/>
              <a:gd name="adj2" fmla="val 16510"/>
              <a:gd name="adj3" fmla="val 1558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 animBg="1"/>
      <p:bldP spid="5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29184"/>
            <a:ext cx="9692640" cy="13255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1" y="2053430"/>
            <a:ext cx="10542461" cy="4351337"/>
          </a:xfrm>
        </p:spPr>
        <p:txBody>
          <a:bodyPr>
            <a:noAutofit/>
          </a:bodyPr>
          <a:lstStyle/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r>
              <a:rPr lang="en-US" sz="3400" dirty="0"/>
              <a:t>Spoofing MEMS accelerometers </a:t>
            </a:r>
            <a:r>
              <a:rPr lang="en-US" sz="3400" b="1" u="sng" dirty="0"/>
              <a:t>acoustics</a:t>
            </a:r>
            <a:r>
              <a:rPr lang="en-US" sz="3400" u="sng" dirty="0"/>
              <a:t> </a:t>
            </a:r>
            <a:endParaRPr lang="en-US" sz="3400" dirty="0"/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endParaRPr lang="en-US" sz="3400" b="1" u="sng" dirty="0"/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r>
              <a:rPr lang="en-US" sz="3400" b="1" u="sng" dirty="0"/>
              <a:t>Controlling</a:t>
            </a:r>
            <a:r>
              <a:rPr lang="en-US" sz="3400" b="1" dirty="0"/>
              <a:t> </a:t>
            </a:r>
            <a:r>
              <a:rPr lang="en-US" sz="3400" dirty="0"/>
              <a:t>an accelerometer’s output</a:t>
            </a:r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endParaRPr lang="en-US" sz="3400" dirty="0"/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r>
              <a:rPr lang="en-US" sz="3400" dirty="0"/>
              <a:t>Infiltrating an </a:t>
            </a:r>
            <a:r>
              <a:rPr lang="en-US" sz="3400" b="1" u="sng" dirty="0"/>
              <a:t>autonomous system</a:t>
            </a:r>
            <a:r>
              <a:rPr lang="en-US" sz="3400" b="1" dirty="0"/>
              <a:t> </a:t>
            </a:r>
            <a:r>
              <a:rPr lang="en-US" sz="3400" dirty="0"/>
              <a:t>via its sensors</a:t>
            </a:r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endParaRPr lang="en-US" sz="3400" dirty="0"/>
          </a:p>
          <a:p>
            <a:pPr marL="514350" indent="-514350">
              <a:spcBef>
                <a:spcPts val="700"/>
              </a:spcBef>
              <a:buFont typeface="+mj-lt"/>
              <a:buAutoNum type="arabicPeriod"/>
            </a:pPr>
            <a:r>
              <a:rPr lang="en-US" sz="3600" b="1" u="sng" dirty="0"/>
              <a:t>Defending</a:t>
            </a:r>
            <a:r>
              <a:rPr lang="en-US" sz="3600" dirty="0"/>
              <a:t> accelerometers from acoustic attacks</a:t>
            </a:r>
            <a:endParaRPr lang="en-US" sz="3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MEMS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0863"/>
            <a:ext cx="4648815" cy="4397919"/>
          </a:xfrm>
        </p:spPr>
        <p:txBody>
          <a:bodyPr>
            <a:noAutofit/>
          </a:bodyPr>
          <a:lstStyle/>
          <a:p>
            <a:r>
              <a:rPr lang="en-US" sz="2200" b="1" u="sng" dirty="0"/>
              <a:t>M</a:t>
            </a:r>
            <a:r>
              <a:rPr lang="en-US" sz="2200" dirty="0"/>
              <a:t>icro-</a:t>
            </a:r>
            <a:r>
              <a:rPr lang="en-US" sz="2200" b="1" u="sng" dirty="0"/>
              <a:t>E</a:t>
            </a:r>
            <a:r>
              <a:rPr lang="en-US" sz="2200" dirty="0"/>
              <a:t>lectro-</a:t>
            </a:r>
            <a:r>
              <a:rPr lang="en-US" sz="2200" b="1" u="sng" dirty="0"/>
              <a:t>M</a:t>
            </a:r>
            <a:r>
              <a:rPr lang="en-US" sz="2200" dirty="0"/>
              <a:t>echanical </a:t>
            </a:r>
            <a:r>
              <a:rPr lang="en-US" sz="2200" b="1" u="sng" dirty="0"/>
              <a:t>S</a:t>
            </a:r>
            <a:r>
              <a:rPr lang="en-US" sz="2200" dirty="0"/>
              <a:t>ystems</a:t>
            </a:r>
          </a:p>
          <a:p>
            <a:pPr lvl="1"/>
            <a:r>
              <a:rPr lang="en-US" sz="2200" dirty="0"/>
              <a:t>Accelerometers</a:t>
            </a:r>
          </a:p>
          <a:p>
            <a:pPr lvl="1"/>
            <a:r>
              <a:rPr lang="en-US" sz="2200" dirty="0"/>
              <a:t>Gyroscopes</a:t>
            </a:r>
          </a:p>
          <a:p>
            <a:pPr lvl="1"/>
            <a:r>
              <a:rPr lang="en-US" sz="2200" dirty="0"/>
              <a:t>Etc.</a:t>
            </a:r>
          </a:p>
          <a:p>
            <a:r>
              <a:rPr lang="en-US" sz="2200" dirty="0"/>
              <a:t>Advantages:</a:t>
            </a:r>
          </a:p>
          <a:p>
            <a:pPr lvl="1"/>
            <a:r>
              <a:rPr lang="en-US" sz="2200" dirty="0"/>
              <a:t>Low Cost </a:t>
            </a:r>
            <a:r>
              <a:rPr lang="mr-IN" sz="2200" dirty="0"/>
              <a:t>–</a:t>
            </a:r>
            <a:r>
              <a:rPr lang="en-US" sz="2200" dirty="0"/>
              <a:t> easy to manufacture</a:t>
            </a:r>
          </a:p>
          <a:p>
            <a:pPr lvl="1"/>
            <a:r>
              <a:rPr lang="en-US" sz="2200" dirty="0"/>
              <a:t>Low Power </a:t>
            </a:r>
            <a:r>
              <a:rPr lang="mr-IN" sz="2200" dirty="0"/>
              <a:t>–</a:t>
            </a:r>
            <a:r>
              <a:rPr lang="en-US" sz="2200" dirty="0"/>
              <a:t> some &lt; 1 mA</a:t>
            </a:r>
          </a:p>
          <a:p>
            <a:pPr lvl="1"/>
            <a:r>
              <a:rPr lang="en-US" sz="2200" dirty="0"/>
              <a:t>Small Size </a:t>
            </a:r>
            <a:r>
              <a:rPr lang="mr-IN" sz="2200" dirty="0"/>
              <a:t>–</a:t>
            </a:r>
            <a:r>
              <a:rPr lang="en-US" sz="2200" dirty="0"/>
              <a:t> integrated circuit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5</a:t>
            </a:fld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767947">
            <a:off x="8111118" y="2498753"/>
            <a:ext cx="921963" cy="462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1001"/>
            <a:ext cx="5040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*Photos courtesy of “</a:t>
            </a:r>
            <a:r>
              <a:rPr lang="en-US" sz="1200" i="1" dirty="0"/>
              <a:t>MEMS Accelerometers </a:t>
            </a:r>
            <a:r>
              <a:rPr lang="mr-IN" sz="1200" i="1" dirty="0"/>
              <a:t>–</a:t>
            </a:r>
            <a:r>
              <a:rPr lang="en-US" sz="1200" i="1" dirty="0"/>
              <a:t> Seminar</a:t>
            </a:r>
            <a:r>
              <a:rPr lang="en-US" sz="1200" dirty="0"/>
              <a:t>”, by </a:t>
            </a:r>
            <a:r>
              <a:rPr lang="en-US" sz="1200" dirty="0" err="1"/>
              <a:t>Matej</a:t>
            </a:r>
            <a:r>
              <a:rPr lang="en-US" sz="1200" dirty="0"/>
              <a:t> </a:t>
            </a:r>
            <a:r>
              <a:rPr lang="en-US" sz="1200" dirty="0" err="1"/>
              <a:t>Andrejašič</a:t>
            </a:r>
            <a:r>
              <a:rPr lang="en-US" sz="12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3019" y="3340445"/>
            <a:ext cx="1393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IC Package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458" y="3789477"/>
            <a:ext cx="5613682" cy="25588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6375" y="6238205"/>
            <a:ext cx="2824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MEMS Accelerometer*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8000" y="3322300"/>
            <a:ext cx="5603240" cy="332139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Shape 200"/>
          <p:cNvPicPr preferRelativeResize="0"/>
          <p:nvPr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2" y="479684"/>
            <a:ext cx="2307462" cy="207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83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How Acoustics Spoof MEMS Accelerometers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124" y="5555469"/>
            <a:ext cx="1960742" cy="1155264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36" y="5548215"/>
            <a:ext cx="1960742" cy="1155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49431"/>
            <a:ext cx="9692640" cy="1325562"/>
          </a:xfrm>
        </p:spPr>
        <p:txBody>
          <a:bodyPr/>
          <a:lstStyle/>
          <a:p>
            <a:r>
              <a:rPr lang="en-US" dirty="0"/>
              <a:t>Acoustics Affect Accelerometers</a:t>
            </a:r>
          </a:p>
        </p:txBody>
      </p:sp>
      <p:sp>
        <p:nvSpPr>
          <p:cNvPr id="107" name="Left Brace 106"/>
          <p:cNvSpPr/>
          <p:nvPr/>
        </p:nvSpPr>
        <p:spPr>
          <a:xfrm>
            <a:off x="1270317" y="4372024"/>
            <a:ext cx="285135" cy="1168937"/>
          </a:xfrm>
          <a:prstGeom prst="leftBrace">
            <a:avLst>
              <a:gd name="adj1" fmla="val 42117"/>
              <a:gd name="adj2" fmla="val 5035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440040" y="4595418"/>
            <a:ext cx="1093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Variable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Capacitor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289802" y="4018724"/>
            <a:ext cx="3006025" cy="2472052"/>
            <a:chOff x="1798200" y="1900175"/>
            <a:chExt cx="2159566" cy="2472052"/>
          </a:xfrm>
        </p:grpSpPr>
        <p:sp>
          <p:nvSpPr>
            <p:cNvPr id="97" name="TextBox 96"/>
            <p:cNvSpPr txBox="1"/>
            <p:nvPr/>
          </p:nvSpPr>
          <p:spPr>
            <a:xfrm>
              <a:off x="1798200" y="1900175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   + + + + + + + + + +</a:t>
              </a: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2286974" y="2687634"/>
              <a:ext cx="1526410" cy="1272243"/>
              <a:chOff x="3125335" y="5133053"/>
              <a:chExt cx="979681" cy="880751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V="1">
                <a:off x="3189003" y="5136148"/>
                <a:ext cx="0" cy="877656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640260" y="5133053"/>
                <a:ext cx="0" cy="877656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3125335" y="5655880"/>
                <a:ext cx="979681" cy="6142"/>
              </a:xfrm>
              <a:prstGeom prst="line">
                <a:avLst/>
              </a:prstGeom>
              <a:ln w="5715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/>
            <p:cNvSpPr txBox="1"/>
            <p:nvPr/>
          </p:nvSpPr>
          <p:spPr>
            <a:xfrm>
              <a:off x="3622447" y="220884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+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44205" y="2241071"/>
              <a:ext cx="1876014" cy="2131156"/>
              <a:chOff x="2044213" y="2634202"/>
              <a:chExt cx="1346807" cy="1454098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2044213" y="2634202"/>
                <a:ext cx="1287339" cy="536035"/>
                <a:chOff x="3380727" y="1145451"/>
                <a:chExt cx="1287339" cy="536035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3380727" y="1146923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380727" y="1148904"/>
                  <a:ext cx="128733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4354001" y="1145451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3849501" y="1146923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/>
              <p:cNvSpPr txBox="1"/>
              <p:nvPr/>
            </p:nvSpPr>
            <p:spPr>
              <a:xfrm>
                <a:off x="2664319" y="2881767"/>
                <a:ext cx="188963" cy="587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161877" y="2881767"/>
                <a:ext cx="188963" cy="587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141718" y="3444732"/>
                <a:ext cx="987466" cy="64356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Sensing</a:t>
                </a:r>
              </a:p>
              <a:p>
                <a:pPr algn="ctr"/>
                <a:r>
                  <a:rPr lang="en-US" sz="2200" dirty="0"/>
                  <a:t>Mass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3202057" y="3234900"/>
                <a:ext cx="188963" cy="27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-</a:t>
                </a:r>
              </a:p>
            </p:txBody>
          </p:sp>
        </p:grpSp>
      </p:grpSp>
      <p:sp>
        <p:nvSpPr>
          <p:cNvPr id="115" name="Rectangle 114"/>
          <p:cNvSpPr/>
          <p:nvPr/>
        </p:nvSpPr>
        <p:spPr>
          <a:xfrm>
            <a:off x="565788" y="3432703"/>
            <a:ext cx="4543728" cy="327077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565788" y="3400585"/>
            <a:ext cx="254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MEMS Component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5563473" y="3427559"/>
            <a:ext cx="510151" cy="3290522"/>
            <a:chOff x="6725279" y="1923751"/>
            <a:chExt cx="510151" cy="3290522"/>
          </a:xfrm>
        </p:grpSpPr>
        <p:sp>
          <p:nvSpPr>
            <p:cNvPr id="128" name="Rectangle 127"/>
            <p:cNvSpPr/>
            <p:nvPr/>
          </p:nvSpPr>
          <p:spPr>
            <a:xfrm>
              <a:off x="6725279" y="1923751"/>
              <a:ext cx="510151" cy="3290522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 rot="16200000">
              <a:off x="5426236" y="3364992"/>
              <a:ext cx="307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Capacitance 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sym typeface="Wingdings"/>
                </a:rPr>
                <a:t> 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Voltage</a:t>
              </a:r>
            </a:p>
          </p:txBody>
        </p:sp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197" y="5540961"/>
            <a:ext cx="1395770" cy="1155264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57" y="5562660"/>
            <a:ext cx="2543014" cy="1155264"/>
          </a:xfrm>
          <a:prstGeom prst="rect">
            <a:avLst/>
          </a:prstGeom>
        </p:spPr>
      </p:pic>
      <p:sp>
        <p:nvSpPr>
          <p:cNvPr id="213" name="Rectangle 212"/>
          <p:cNvSpPr/>
          <p:nvPr/>
        </p:nvSpPr>
        <p:spPr>
          <a:xfrm>
            <a:off x="1814425" y="5546595"/>
            <a:ext cx="987466" cy="932645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Left Brace 213"/>
          <p:cNvSpPr/>
          <p:nvPr/>
        </p:nvSpPr>
        <p:spPr>
          <a:xfrm>
            <a:off x="1370798" y="4372024"/>
            <a:ext cx="285135" cy="1168937"/>
          </a:xfrm>
          <a:prstGeom prst="leftBrace">
            <a:avLst>
              <a:gd name="adj1" fmla="val 42117"/>
              <a:gd name="adj2" fmla="val 5035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/>
          <p:cNvSpPr txBox="1"/>
          <p:nvPr/>
        </p:nvSpPr>
        <p:spPr>
          <a:xfrm rot="16200000">
            <a:off x="540521" y="4595418"/>
            <a:ext cx="1093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Variable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Capacitor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1691733" y="4018724"/>
            <a:ext cx="3006025" cy="2472052"/>
            <a:chOff x="1798200" y="1900175"/>
            <a:chExt cx="2159566" cy="2472052"/>
          </a:xfrm>
        </p:grpSpPr>
        <p:sp>
          <p:nvSpPr>
            <p:cNvPr id="217" name="TextBox 216"/>
            <p:cNvSpPr txBox="1"/>
            <p:nvPr/>
          </p:nvSpPr>
          <p:spPr>
            <a:xfrm>
              <a:off x="1798200" y="1900175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   + + + + + + + + + +</a:t>
              </a: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2286974" y="2687634"/>
              <a:ext cx="1526410" cy="1272243"/>
              <a:chOff x="3125335" y="5133053"/>
              <a:chExt cx="979681" cy="880751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 flipV="1">
                <a:off x="3189003" y="5136148"/>
                <a:ext cx="0" cy="877656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3640260" y="5133053"/>
                <a:ext cx="0" cy="877656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3125335" y="5655880"/>
                <a:ext cx="979681" cy="6142"/>
              </a:xfrm>
              <a:prstGeom prst="line">
                <a:avLst/>
              </a:prstGeom>
              <a:ln w="5715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/>
            <p:cNvSpPr txBox="1"/>
            <p:nvPr/>
          </p:nvSpPr>
          <p:spPr>
            <a:xfrm>
              <a:off x="3457764" y="220847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+</a:t>
              </a: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1827642" y="2241071"/>
              <a:ext cx="2092581" cy="2131156"/>
              <a:chOff x="1888738" y="2634202"/>
              <a:chExt cx="1502282" cy="1454098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1888738" y="2634202"/>
                <a:ext cx="1287344" cy="536035"/>
                <a:chOff x="3225252" y="1145451"/>
                <a:chExt cx="1287344" cy="536035"/>
              </a:xfrm>
            </p:grpSpPr>
            <p:cxnSp>
              <p:nvCxnSpPr>
                <p:cNvPr id="226" name="Straight Connector 225"/>
                <p:cNvCxnSpPr/>
                <p:nvPr/>
              </p:nvCxnSpPr>
              <p:spPr>
                <a:xfrm flipV="1">
                  <a:off x="3225252" y="1146923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3225257" y="1148904"/>
                  <a:ext cx="128733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V="1">
                  <a:off x="4198529" y="1145451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 flipV="1">
                  <a:off x="3694030" y="1146923"/>
                  <a:ext cx="0" cy="534563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TextBox 221"/>
              <p:cNvSpPr txBox="1"/>
              <p:nvPr/>
            </p:nvSpPr>
            <p:spPr>
              <a:xfrm>
                <a:off x="2664319" y="2881767"/>
                <a:ext cx="188963" cy="587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2161877" y="2881767"/>
                <a:ext cx="188963" cy="587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000" b="1" dirty="0"/>
                  <a:t>-</a:t>
                </a: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2141718" y="3444732"/>
                <a:ext cx="987466" cy="64356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Sensing</a:t>
                </a:r>
              </a:p>
              <a:p>
                <a:pPr algn="ctr"/>
                <a:r>
                  <a:rPr lang="en-US" sz="2200" dirty="0"/>
                  <a:t>Mass</a:t>
                </a: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3202057" y="3234900"/>
                <a:ext cx="188963" cy="27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-</a:t>
                </a:r>
              </a:p>
            </p:txBody>
          </p:sp>
        </p:grpSp>
      </p:grpSp>
      <p:sp>
        <p:nvSpPr>
          <p:cNvPr id="233" name="Rectangle 232"/>
          <p:cNvSpPr/>
          <p:nvPr/>
        </p:nvSpPr>
        <p:spPr>
          <a:xfrm>
            <a:off x="565788" y="3432703"/>
            <a:ext cx="4543728" cy="327077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/>
          <p:cNvSpPr txBox="1"/>
          <p:nvPr/>
        </p:nvSpPr>
        <p:spPr>
          <a:xfrm>
            <a:off x="565788" y="3400585"/>
            <a:ext cx="254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MEMS Component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808285" y="6455370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d(t)</a:t>
            </a:r>
          </a:p>
        </p:txBody>
      </p:sp>
      <p:sp>
        <p:nvSpPr>
          <p:cNvPr id="236" name="Left Brace 235"/>
          <p:cNvSpPr/>
          <p:nvPr/>
        </p:nvSpPr>
        <p:spPr>
          <a:xfrm rot="16200000">
            <a:off x="1972175" y="6222165"/>
            <a:ext cx="76547" cy="376702"/>
          </a:xfrm>
          <a:prstGeom prst="leftBrace">
            <a:avLst>
              <a:gd name="adj1" fmla="val 42117"/>
              <a:gd name="adj2" fmla="val 5013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1283635" y="2135774"/>
            <a:ext cx="3295200" cy="716926"/>
            <a:chOff x="3251953" y="2747427"/>
            <a:chExt cx="2403276" cy="573996"/>
          </a:xfrm>
        </p:grpSpPr>
        <p:sp>
          <p:nvSpPr>
            <p:cNvPr id="238" name="Right Arrow 237"/>
            <p:cNvSpPr/>
            <p:nvPr/>
          </p:nvSpPr>
          <p:spPr>
            <a:xfrm rot="10800000">
              <a:off x="3251953" y="2747427"/>
              <a:ext cx="2343871" cy="573996"/>
            </a:xfrm>
            <a:prstGeom prst="rightArrow">
              <a:avLst/>
            </a:prstGeom>
            <a:noFill/>
            <a:ln w="254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3722905" y="2879222"/>
              <a:ext cx="1932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Acceleration = s(t)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 rot="20010268">
            <a:off x="4859919" y="2007502"/>
            <a:ext cx="2194004" cy="800330"/>
            <a:chOff x="7887589" y="4970827"/>
            <a:chExt cx="2194004" cy="800330"/>
          </a:xfrm>
        </p:grpSpPr>
        <p:pic>
          <p:nvPicPr>
            <p:cNvPr id="64" name="Picture 2" descr="https://i.ytimg.com/vi/MXtOmifzzpc/maxresdefault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125" r="98229">
                          <a14:foregroundMark x1="56302" y1="42315" x2="56302" y2="42315"/>
                          <a14:foregroundMark x1="59010" y1="55370" x2="59010" y2="55370"/>
                          <a14:foregroundMark x1="54948" y1="59722" x2="54948" y2="59722"/>
                          <a14:foregroundMark x1="55469" y1="48056" x2="55469" y2="48056"/>
                          <a14:foregroundMark x1="55469" y1="52963" x2="55469" y2="52963"/>
                          <a14:foregroundMark x1="69115" y1="48056" x2="69115" y2="48056"/>
                          <a14:foregroundMark x1="70469" y1="60185" x2="70469" y2="60185"/>
                          <a14:foregroundMark x1="68281" y1="67963" x2="68281" y2="67963"/>
                          <a14:foregroundMark x1="64219" y1="75185" x2="64219" y2="75185"/>
                          <a14:foregroundMark x1="67188" y1="30648" x2="67188" y2="30648"/>
                          <a14:foregroundMark x1="67760" y1="35926" x2="67760" y2="35926"/>
                          <a14:foregroundMark x1="69115" y1="40833" x2="69115" y2="40833"/>
                          <a14:foregroundMark x1="69115" y1="44167" x2="69115" y2="44167"/>
                          <a14:foregroundMark x1="69635" y1="51019" x2="69635" y2="51019"/>
                          <a14:foregroundMark x1="68854" y1="54352" x2="68854" y2="54352"/>
                          <a14:foregroundMark x1="66667" y1="62130" x2="66667" y2="62130"/>
                          <a14:foregroundMark x1="80833" y1="65000" x2="80833" y2="65000"/>
                          <a14:foregroundMark x1="80833" y1="51481" x2="80833" y2="51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586795" y="4970827"/>
              <a:ext cx="1494798" cy="80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 rot="21522066">
              <a:off x="7887589" y="5283825"/>
              <a:ext cx="1037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1</a:t>
              </a:r>
              <a:r>
                <a:rPr lang="en-US" sz="2400" dirty="0"/>
                <a:t>s</a:t>
              </a:r>
              <a:r>
                <a:rPr lang="en-US" sz="2400" baseline="-25000" dirty="0"/>
                <a:t>a</a:t>
              </a:r>
              <a:r>
                <a:rPr lang="en-US" sz="2400" dirty="0"/>
                <a:t>(t)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9448726" flipH="1" flipV="1">
              <a:off x="8031274" y="5044309"/>
              <a:ext cx="616700" cy="502811"/>
            </a:xfrm>
            <a:prstGeom prst="straightConnector1">
              <a:avLst/>
            </a:prstGeom>
            <a:ln w="666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ight Arrow 67"/>
          <p:cNvSpPr/>
          <p:nvPr/>
        </p:nvSpPr>
        <p:spPr>
          <a:xfrm>
            <a:off x="6000781" y="4483002"/>
            <a:ext cx="2871635" cy="87466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397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9" name="TextBox 68"/>
          <p:cNvSpPr txBox="1"/>
          <p:nvPr/>
        </p:nvSpPr>
        <p:spPr>
          <a:xfrm>
            <a:off x="5956921" y="4656973"/>
            <a:ext cx="309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ŝ</a:t>
            </a:r>
            <a:r>
              <a:rPr lang="en-US" sz="2800" dirty="0">
                <a:solidFill>
                  <a:schemeClr val="bg1"/>
                </a:solidFill>
              </a:rPr>
              <a:t>(t) = s(t) + A</a:t>
            </a:r>
            <a:r>
              <a:rPr lang="en-US" sz="2800" baseline="-25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s</a:t>
            </a:r>
            <a:r>
              <a:rPr lang="en-US" sz="2800" baseline="-25000" dirty="0">
                <a:solidFill>
                  <a:schemeClr val="bg1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(t)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16576" y="4598449"/>
            <a:ext cx="893569" cy="667701"/>
            <a:chOff x="6786594" y="2932778"/>
            <a:chExt cx="893569" cy="667701"/>
          </a:xfrm>
        </p:grpSpPr>
        <p:sp>
          <p:nvSpPr>
            <p:cNvPr id="70" name="Right Arrow 69"/>
            <p:cNvSpPr/>
            <p:nvPr/>
          </p:nvSpPr>
          <p:spPr>
            <a:xfrm>
              <a:off x="6786594" y="2932778"/>
              <a:ext cx="893569" cy="66770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93658" y="3022079"/>
              <a:ext cx="727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s(t)</a:t>
              </a:r>
            </a:p>
          </p:txBody>
        </p:sp>
      </p:grpSp>
      <p:pic>
        <p:nvPicPr>
          <p:cNvPr id="77" name="Shape 20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2416" y="4488920"/>
            <a:ext cx="2450715" cy="98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145" y="4283560"/>
            <a:ext cx="2349976" cy="787933"/>
          </a:xfrm>
          <a:prstGeom prst="rect">
            <a:avLst/>
          </a:prstGeom>
        </p:spPr>
      </p:pic>
      <p:sp>
        <p:nvSpPr>
          <p:cNvPr id="125" name="Right Arrow 124"/>
          <p:cNvSpPr/>
          <p:nvPr/>
        </p:nvSpPr>
        <p:spPr>
          <a:xfrm>
            <a:off x="3799481" y="4580589"/>
            <a:ext cx="1843484" cy="730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3766260" y="4702323"/>
            <a:ext cx="213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∆Capacitance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7</a:t>
            </a:fld>
            <a:endParaRPr lang="en-US"/>
          </a:p>
        </p:txBody>
      </p:sp>
      <p:pic>
        <p:nvPicPr>
          <p:cNvPr id="92" name="Picture 2" descr="https://johnvagabondscience.files.wordpress.com/2008/09/swing1.gif"/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530" y="1815088"/>
            <a:ext cx="3667920" cy="21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39168" y="1779466"/>
            <a:ext cx="209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Resonant Frequency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65788" y="3153928"/>
            <a:ext cx="1477774" cy="246657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122524" y="3170258"/>
            <a:ext cx="937241" cy="228004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1929370" y="2025209"/>
            <a:ext cx="3331463" cy="1292970"/>
          </a:xfrm>
          <a:prstGeom prst="roundRect">
            <a:avLst/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2105047" y="1583073"/>
            <a:ext cx="2976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1. Signal Generation</a:t>
            </a:r>
            <a:endParaRPr lang="en-US" sz="26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2071584" y="2131052"/>
            <a:ext cx="8163673" cy="1657715"/>
            <a:chOff x="4413930" y="2883773"/>
            <a:chExt cx="5680970" cy="1136584"/>
          </a:xfrm>
        </p:grpSpPr>
        <p:pic>
          <p:nvPicPr>
            <p:cNvPr id="95" name="Shape 54"/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5512" y="3145383"/>
              <a:ext cx="719387" cy="38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" name="Group 95"/>
            <p:cNvGrpSpPr/>
            <p:nvPr/>
          </p:nvGrpSpPr>
          <p:grpSpPr>
            <a:xfrm>
              <a:off x="7787698" y="3046806"/>
              <a:ext cx="1007166" cy="973551"/>
              <a:chOff x="7028270" y="718930"/>
              <a:chExt cx="1318592" cy="1292088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7233678" y="805069"/>
                <a:ext cx="993913" cy="1053547"/>
              </a:xfrm>
              <a:prstGeom prst="roundRect">
                <a:avLst>
                  <a:gd name="adj" fmla="val 26001"/>
                </a:avLst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L-Shape 138"/>
              <p:cNvSpPr/>
              <p:nvPr/>
            </p:nvSpPr>
            <p:spPr>
              <a:xfrm>
                <a:off x="7028270" y="718930"/>
                <a:ext cx="1318592" cy="1292088"/>
              </a:xfrm>
              <a:prstGeom prst="corner">
                <a:avLst>
                  <a:gd name="adj1" fmla="val 50000"/>
                  <a:gd name="adj2" fmla="val 4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580243" y="718930"/>
                <a:ext cx="0" cy="646044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7580243" y="1364974"/>
                <a:ext cx="706983" cy="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4413930" y="2883773"/>
              <a:ext cx="781337" cy="712514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Sensing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Mass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63555" y="2883773"/>
              <a:ext cx="973476" cy="712514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Capacitance</a:t>
              </a:r>
              <a:r>
                <a:rPr lang="en-US" b="1" dirty="0">
                  <a:solidFill>
                    <a:schemeClr val="tx1"/>
                  </a:solidFill>
                  <a:sym typeface="Wingdings"/>
                </a:rPr>
                <a:t>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Voltage</a:t>
              </a:r>
            </a:p>
          </p:txBody>
        </p:sp>
        <p:sp>
          <p:nvSpPr>
            <p:cNvPr id="117" name="Triangle 116"/>
            <p:cNvSpPr/>
            <p:nvPr/>
          </p:nvSpPr>
          <p:spPr>
            <a:xfrm rot="5400000">
              <a:off x="6944485" y="2863446"/>
              <a:ext cx="712514" cy="753170"/>
            </a:xfrm>
            <a:prstGeom prst="triangl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882491" y="3106287"/>
              <a:ext cx="758137" cy="443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Amplifier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045865" y="2883773"/>
              <a:ext cx="818029" cy="71251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253911" y="2883773"/>
              <a:ext cx="406217" cy="253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LPF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5253160" y="3240029"/>
              <a:ext cx="265043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6628132" y="3240029"/>
              <a:ext cx="265043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7759062" y="3240029"/>
              <a:ext cx="265043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9276871" y="2883773"/>
              <a:ext cx="818029" cy="71251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ADC</a:t>
              </a:r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8942822" y="3235965"/>
              <a:ext cx="265043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ounded Rectangle 142"/>
          <p:cNvSpPr/>
          <p:nvPr/>
        </p:nvSpPr>
        <p:spPr>
          <a:xfrm>
            <a:off x="5493022" y="2027432"/>
            <a:ext cx="4871228" cy="1290747"/>
          </a:xfrm>
          <a:prstGeom prst="roundRect">
            <a:avLst/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6162541" y="1584204"/>
            <a:ext cx="2883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2. Signal Processing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0602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08" grpId="0"/>
      <p:bldP spid="108" grpId="1"/>
      <p:bldP spid="115" grpId="0" animBg="1"/>
      <p:bldP spid="115" grpId="1" animBg="1"/>
      <p:bldP spid="116" grpId="0"/>
      <p:bldP spid="116" grpId="1"/>
      <p:bldP spid="213" grpId="0" animBg="1"/>
      <p:bldP spid="214" grpId="0" animBg="1"/>
      <p:bldP spid="215" grpId="0"/>
      <p:bldP spid="233" grpId="0" animBg="1"/>
      <p:bldP spid="234" grpId="0"/>
      <p:bldP spid="235" grpId="0"/>
      <p:bldP spid="236" grpId="0" animBg="1"/>
      <p:bldP spid="68" grpId="0" animBg="1"/>
      <p:bldP spid="69" grpId="0"/>
      <p:bldP spid="125" grpId="0" animBg="1"/>
      <p:bldP spid="126" grpId="0"/>
      <p:bldP spid="5" grpId="0"/>
      <p:bldP spid="136" grpId="1" animBg="1"/>
      <p:bldP spid="136" grpId="2" animBg="1"/>
      <p:bldP spid="137" grpId="1"/>
      <p:bldP spid="137" grpId="2"/>
      <p:bldP spid="143" grpId="1" animBg="1"/>
      <p:bldP spid="1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62" y="5222067"/>
            <a:ext cx="9208859" cy="16218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34594" y="3777312"/>
            <a:ext cx="916328" cy="155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is this Vulnerability?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393817" cy="3657600"/>
          </a:xfrm>
        </p:spPr>
        <p:txBody>
          <a:bodyPr>
            <a:normAutofit/>
          </a:bodyPr>
          <a:lstStyle/>
          <a:p>
            <a:r>
              <a:rPr lang="en-US" sz="2400" dirty="0"/>
              <a:t>40 Accelerometers</a:t>
            </a:r>
          </a:p>
          <a:p>
            <a:pPr lvl="1"/>
            <a:r>
              <a:rPr lang="en-US" sz="2000" dirty="0"/>
              <a:t>20 Models</a:t>
            </a:r>
          </a:p>
          <a:p>
            <a:pPr lvl="1"/>
            <a:r>
              <a:rPr lang="en-US" sz="2000" dirty="0"/>
              <a:t>5 Manufacturers</a:t>
            </a:r>
          </a:p>
          <a:p>
            <a:r>
              <a:rPr lang="en-US" sz="2400" dirty="0"/>
              <a:t>Frequency Sweep</a:t>
            </a:r>
          </a:p>
          <a:p>
            <a:pPr lvl="1"/>
            <a:r>
              <a:rPr lang="en-US" sz="2000" dirty="0"/>
              <a:t>0 – 30 kHz</a:t>
            </a:r>
          </a:p>
          <a:p>
            <a:pPr lvl="1"/>
            <a:r>
              <a:rPr lang="en-US" sz="2000" dirty="0"/>
              <a:t>50 Hz Interval</a:t>
            </a:r>
          </a:p>
          <a:p>
            <a:pPr lvl="1"/>
            <a:r>
              <a:rPr lang="en-US" sz="2000" dirty="0"/>
              <a:t>256 Samples</a:t>
            </a:r>
          </a:p>
          <a:p>
            <a:pPr lvl="2"/>
            <a:r>
              <a:rPr lang="en-US" sz="1800" dirty="0"/>
              <a:t>Standard Deviation</a:t>
            </a:r>
          </a:p>
          <a:p>
            <a:pPr lvl="2"/>
            <a:r>
              <a:rPr lang="en-US" sz="1800" dirty="0"/>
              <a:t>Mean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25219" y="1855693"/>
            <a:ext cx="6480012" cy="3316972"/>
            <a:chOff x="4663265" y="1919193"/>
            <a:chExt cx="6480012" cy="3316972"/>
          </a:xfrm>
        </p:grpSpPr>
        <p:cxnSp>
          <p:nvCxnSpPr>
            <p:cNvPr id="4" name="Straight Connector 3"/>
            <p:cNvCxnSpPr>
              <a:endCxn id="26" idx="0"/>
            </p:cNvCxnSpPr>
            <p:nvPr/>
          </p:nvCxnSpPr>
          <p:spPr>
            <a:xfrm>
              <a:off x="6438846" y="4546600"/>
              <a:ext cx="712435" cy="10235"/>
            </a:xfrm>
            <a:prstGeom prst="line">
              <a:avLst/>
            </a:prstGeom>
            <a:ln w="5080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4966629" y="3836971"/>
              <a:ext cx="1462245" cy="1046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https://upload.wikimedia.org/wikipedia/commons/thumb/8/87/Arduino_Logo.svg/2000px-Arduino_Logo.svg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664" y="3990206"/>
              <a:ext cx="1065462" cy="724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85071" y="3442679"/>
              <a:ext cx="19625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Mechanically</a:t>
              </a:r>
            </a:p>
            <a:p>
              <a:pPr algn="ctr"/>
              <a:r>
                <a:rPr lang="en-US" sz="2200" dirty="0"/>
                <a:t>Decoupled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63265" y="1931005"/>
              <a:ext cx="4791744" cy="3305160"/>
            </a:xfrm>
            <a:prstGeom prst="roundRect">
              <a:avLst/>
            </a:prstGeom>
            <a:noFill/>
            <a:ln w="317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9982" y="1919193"/>
              <a:ext cx="3584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Acoustic Isolation Chamber</a:t>
              </a:r>
            </a:p>
          </p:txBody>
        </p:sp>
        <p:pic>
          <p:nvPicPr>
            <p:cNvPr id="12" name="Picture 4" descr="http://img.bbystatic.com/BestBuy_US/store/ee/common/icons/deals-features-computers-icon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629" y="2380858"/>
              <a:ext cx="1507514" cy="85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5720386" y="3281219"/>
              <a:ext cx="2368" cy="482600"/>
            </a:xfrm>
            <a:prstGeom prst="line">
              <a:avLst/>
            </a:prstGeom>
            <a:ln w="3810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9620213" y="2013878"/>
              <a:ext cx="1523064" cy="14009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Sound</a:t>
              </a:r>
            </a:p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Amplifier</a:t>
              </a:r>
            </a:p>
          </p:txBody>
        </p:sp>
        <p:sp>
          <p:nvSpPr>
            <p:cNvPr id="15" name="Triangle 14"/>
            <p:cNvSpPr/>
            <p:nvPr/>
          </p:nvSpPr>
          <p:spPr>
            <a:xfrm>
              <a:off x="10055767" y="2807987"/>
              <a:ext cx="595952" cy="508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348484" y="3344800"/>
              <a:ext cx="2368" cy="482600"/>
            </a:xfrm>
            <a:prstGeom prst="line">
              <a:avLst/>
            </a:prstGeom>
            <a:ln w="3810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5" idx="2"/>
            </p:cNvCxnSpPr>
            <p:nvPr/>
          </p:nvCxnSpPr>
          <p:spPr>
            <a:xfrm flipV="1">
              <a:off x="8588084" y="2871436"/>
              <a:ext cx="1030989" cy="1"/>
            </a:xfrm>
            <a:prstGeom prst="line">
              <a:avLst/>
            </a:prstGeom>
            <a:ln w="5080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9620213" y="3593947"/>
              <a:ext cx="1523064" cy="14009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Function Generator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9736702" y="4272259"/>
              <a:ext cx="1256829" cy="6823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073522" y="4671617"/>
              <a:ext cx="638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 kHz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96587" y="4788554"/>
              <a:ext cx="1923824" cy="3407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/>
                <a:t>Accelerometer</a:t>
              </a:r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8</a:t>
            </a:fld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7323081" y="2148578"/>
            <a:ext cx="1084288" cy="14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422"/>
            <a:ext cx="11491836" cy="678341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72974A6-1725-934F-A423-A194FF201370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149183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6868" y="2750309"/>
            <a:ext cx="9862647" cy="2282689"/>
            <a:chOff x="1176868" y="2115309"/>
            <a:chExt cx="9862647" cy="22826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6868" y="2542263"/>
              <a:ext cx="9862647" cy="1855735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176868" y="2115309"/>
              <a:ext cx="9862647" cy="431064"/>
              <a:chOff x="1176868" y="2115309"/>
              <a:chExt cx="9862647" cy="43106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176868" y="2115309"/>
                <a:ext cx="495723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/>
                  <a:t>Standard Deviation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08191" y="2115486"/>
                <a:ext cx="493132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 dirty="0"/>
                  <a:t>Mean Shift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1496334" y="1966802"/>
            <a:ext cx="439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Output </a:t>
            </a:r>
            <a:r>
              <a:rPr lang="en-US" sz="3600" b="1" i="1" dirty="0">
                <a:solidFill>
                  <a:srgbClr val="C00000"/>
                </a:solidFill>
              </a:rPr>
              <a:t>Biasing</a:t>
            </a:r>
            <a:r>
              <a:rPr lang="en-US" sz="3600" b="1" dirty="0">
                <a:solidFill>
                  <a:srgbClr val="C00000"/>
                </a:solidFill>
              </a:rPr>
              <a:t> Attack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27" t="26667" r="11602" b="28580"/>
          <a:stretch/>
        </p:blipFill>
        <p:spPr>
          <a:xfrm>
            <a:off x="2275592" y="307103"/>
            <a:ext cx="2831787" cy="17297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9" t="44497" r="10656" b="28836"/>
          <a:stretch/>
        </p:blipFill>
        <p:spPr>
          <a:xfrm>
            <a:off x="6838773" y="317152"/>
            <a:ext cx="3700927" cy="172509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45403" y="4369258"/>
            <a:ext cx="5038540" cy="411991"/>
            <a:chOff x="2547537" y="3729334"/>
            <a:chExt cx="5038540" cy="448966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553886" y="3729334"/>
              <a:ext cx="0" cy="43626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573377" y="3742034"/>
              <a:ext cx="0" cy="43626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547537" y="4146249"/>
              <a:ext cx="5038540" cy="19351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322126" y="4381286"/>
            <a:ext cx="5038540" cy="411991"/>
            <a:chOff x="2547537" y="3729334"/>
            <a:chExt cx="5038540" cy="448966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2553886" y="3729334"/>
              <a:ext cx="0" cy="43626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573377" y="3742034"/>
              <a:ext cx="0" cy="43626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547537" y="4146249"/>
              <a:ext cx="5038540" cy="19351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0800000">
            <a:off x="2710207" y="3525859"/>
            <a:ext cx="5038540" cy="812331"/>
            <a:chOff x="2547537" y="3293065"/>
            <a:chExt cx="5038540" cy="885235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2553886" y="3729334"/>
              <a:ext cx="0" cy="43626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7573377" y="3293065"/>
              <a:ext cx="0" cy="885235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547537" y="4146249"/>
              <a:ext cx="5038540" cy="19351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560360" y="1966802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Output </a:t>
            </a:r>
            <a:r>
              <a:rPr lang="en-US" sz="3600" b="1" i="1" dirty="0">
                <a:solidFill>
                  <a:srgbClr val="C00000"/>
                </a:solidFill>
              </a:rPr>
              <a:t>Control </a:t>
            </a:r>
            <a:r>
              <a:rPr lang="en-US" sz="3600" b="1" dirty="0">
                <a:solidFill>
                  <a:srgbClr val="C00000"/>
                </a:solidFill>
              </a:rPr>
              <a:t>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1810" y="945586"/>
            <a:ext cx="1638411" cy="40011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7523"/>
                </a:solidFill>
              </a:rPr>
              <a:t>1. Fluctuating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6543" y="945586"/>
            <a:ext cx="1547652" cy="400110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7523"/>
                </a:solidFill>
              </a:rPr>
              <a:t>2. Constant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14140" y="245826"/>
            <a:ext cx="4833411" cy="226494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51" grpId="0"/>
      <p:bldP spid="8" grpId="0" animBg="1"/>
      <p:bldP spid="9" grpId="0" animBg="1"/>
      <p:bldP spid="15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38443</TotalTime>
  <Words>853</Words>
  <Application>Microsoft Macintosh PowerPoint</Application>
  <PresentationFormat>Widescreen</PresentationFormat>
  <Paragraphs>272</Paragraphs>
  <Slides>25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2</vt:lpstr>
      <vt:lpstr>View</vt:lpstr>
      <vt:lpstr>WALNUT: Waging Doubt on the Integrity MEMS Accelerometers with Acoustic Injection Attacks</vt:lpstr>
      <vt:lpstr>Sensors Drive Autonomous Systems</vt:lpstr>
      <vt:lpstr>Consider an Adversary?</vt:lpstr>
      <vt:lpstr>Overview</vt:lpstr>
      <vt:lpstr>MEMS Sensors</vt:lpstr>
      <vt:lpstr>How Acoustics Spoof MEMS Accelerometers</vt:lpstr>
      <vt:lpstr>Acoustics Affect Accelerometers</vt:lpstr>
      <vt:lpstr>How Common is this Vulnerability?</vt:lpstr>
      <vt:lpstr>PowerPoint Presentation</vt:lpstr>
      <vt:lpstr>Controlling the Output of an Accelerometer</vt:lpstr>
      <vt:lpstr>Output Biasing: (1) Stabilize Spoofed Measurements</vt:lpstr>
      <vt:lpstr>PowerPoint Presentation</vt:lpstr>
      <vt:lpstr>Output Biasing: (2) Shape Desired Output Signal</vt:lpstr>
      <vt:lpstr>PowerPoint Presentation</vt:lpstr>
      <vt:lpstr>Altering System Behavior through its Accelerometer</vt:lpstr>
      <vt:lpstr>Samsung Galaxy S5</vt:lpstr>
      <vt:lpstr>Samsung Galaxy S5</vt:lpstr>
      <vt:lpstr>Samsung Galaxy S5</vt:lpstr>
      <vt:lpstr>Defending Accelerometers Against Acoustic Attacks</vt:lpstr>
      <vt:lpstr>Defending Against the Adversary</vt:lpstr>
      <vt:lpstr>Randomized Sampling</vt:lpstr>
      <vt:lpstr>Randomized Sampling</vt:lpstr>
      <vt:lpstr>Conclusions</vt:lpstr>
      <vt:lpstr>Questions?</vt:lpstr>
      <vt:lpstr>Coordinated Disclosure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Waging</dc:title>
  <dc:creator>Tim Trippel</dc:creator>
  <cp:lastModifiedBy>Microsoft Office User</cp:lastModifiedBy>
  <cp:revision>335</cp:revision>
  <dcterms:created xsi:type="dcterms:W3CDTF">2016-08-22T18:58:02Z</dcterms:created>
  <dcterms:modified xsi:type="dcterms:W3CDTF">2019-11-06T19:26:02Z</dcterms:modified>
</cp:coreProperties>
</file>